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8"/>
  </p:notesMasterIdLst>
  <p:handoutMasterIdLst>
    <p:handoutMasterId r:id="rId19"/>
  </p:handoutMasterIdLst>
  <p:sldIdLst>
    <p:sldId id="319" r:id="rId2"/>
    <p:sldId id="862" r:id="rId3"/>
    <p:sldId id="922" r:id="rId4"/>
    <p:sldId id="921" r:id="rId5"/>
    <p:sldId id="925" r:id="rId6"/>
    <p:sldId id="919" r:id="rId7"/>
    <p:sldId id="923" r:id="rId8"/>
    <p:sldId id="926" r:id="rId9"/>
    <p:sldId id="920" r:id="rId10"/>
    <p:sldId id="929" r:id="rId11"/>
    <p:sldId id="928" r:id="rId12"/>
    <p:sldId id="930" r:id="rId13"/>
    <p:sldId id="932" r:id="rId14"/>
    <p:sldId id="931" r:id="rId15"/>
    <p:sldId id="688" r:id="rId16"/>
    <p:sldId id="888" r:id="rId17"/>
  </p:sldIdLst>
  <p:sldSz cx="9144000" cy="6858000" type="screen4x3"/>
  <p:notesSz cx="6797675" cy="9928225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32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32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32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32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hewei Wei" initials="ZW" lastIdx="25" clrIdx="0"/>
  <p:cmAuthor id="2" name="LENOVO" initials="L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CC"/>
    <a:srgbClr val="B5B9BB"/>
    <a:srgbClr val="A5B4CB"/>
    <a:srgbClr val="0070C0"/>
    <a:srgbClr val="95BBDB"/>
    <a:srgbClr val="99CCFF"/>
    <a:srgbClr val="941100"/>
    <a:srgbClr val="FF6600"/>
    <a:srgbClr val="E2E3F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B1032C-EA38-4F05-BA0D-38AFFFC7BED3}" styleName="浅色样式 3 - 强调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中度样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4B1156A-380E-4F78-BDF5-A606A8083BF9}" styleName="中度样式 4 - 强调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CAF9ED-07DC-4A11-8D7F-57B35C25682E}" styleName="中度样式 1 - 强调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中度样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中度样式 1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B9631B5-78F2-41C9-869B-9F39066F8104}" styleName="中度样式 3 - 强调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深色样式 2 - 强调 3/强调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2833802-FEF1-4C79-8D5D-14CF1EAF98D9}" styleName="浅色样式 2 - 强调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EB344D84-9AFB-497E-A393-DC336BA19D2E}" styleName="中度样式 3 - 强调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中度样式 4 - 强调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D083AE6-46FA-4A59-8FB0-9F97EB10719F}" styleName="浅色样式 3 - 强调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52" autoAdjust="0"/>
    <p:restoredTop sz="89575" autoAdjust="0"/>
  </p:normalViewPr>
  <p:slideViewPr>
    <p:cSldViewPr>
      <p:cViewPr varScale="1">
        <p:scale>
          <a:sx n="102" d="100"/>
          <a:sy n="102" d="100"/>
        </p:scale>
        <p:origin x="190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8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04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kumimoji="0" sz="1200" b="0">
                <a:effectLst/>
                <a:latin typeface="Arial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kumimoji="0" sz="1200" b="0">
                <a:effectLst/>
                <a:latin typeface="Arial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fld id="{FBCCD8B8-93F4-4C70-A383-43DCA0CB6DC4}" type="datetimeFigureOut">
              <a:rPr lang="zh-CN" altLang="en-US"/>
              <a:pPr>
                <a:defRPr/>
              </a:pPr>
              <a:t>2020/10/20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kumimoji="0" sz="1200" b="0">
                <a:effectLst/>
                <a:latin typeface="Arial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EFD9F2D-5939-4EC6-AE7A-6788CECCF7D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490311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kumimoji="0" sz="1200" b="0">
                <a:effectLst/>
                <a:latin typeface="Arial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kumimoji="0" sz="1200" b="0">
                <a:effectLst/>
                <a:latin typeface="Arial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fld id="{D94B953B-845D-4DE8-A66D-661AF37D9AFC}" type="datetimeFigureOut">
              <a:rPr lang="zh-CN" altLang="en-US"/>
              <a:pPr>
                <a:defRPr/>
              </a:pPr>
              <a:t>2020/10/20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noProof="0"/>
              <a:t>Click to edit Master text styles</a:t>
            </a:r>
          </a:p>
          <a:p>
            <a:pPr lvl="1"/>
            <a:r>
              <a:rPr lang="en-US" altLang="zh-CN" noProof="0"/>
              <a:t>Second level</a:t>
            </a:r>
          </a:p>
          <a:p>
            <a:pPr lvl="2"/>
            <a:r>
              <a:rPr lang="en-US" altLang="zh-CN" noProof="0"/>
              <a:t>Third level</a:t>
            </a:r>
          </a:p>
          <a:p>
            <a:pPr lvl="3"/>
            <a:r>
              <a:rPr lang="en-US" altLang="zh-CN" noProof="0"/>
              <a:t>Fourth level</a:t>
            </a:r>
          </a:p>
          <a:p>
            <a:pPr lvl="4"/>
            <a:r>
              <a:rPr lang="en-US" altLang="zh-CN" noProof="0"/>
              <a:t>Fifth level</a:t>
            </a:r>
            <a:endParaRPr lang="zh-CN" alt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kumimoji="0" sz="1200" b="0">
                <a:effectLst/>
                <a:latin typeface="Arial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5DE6574-9F1F-4C27-A420-92E929B1085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5964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DE6574-9F1F-4C27-A420-92E929B1085F}" type="slidenum">
              <a:rPr lang="zh-CN" altLang="en-US" smtClean="0"/>
              <a:pPr>
                <a:defRPr/>
              </a:pPr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74752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DE6574-9F1F-4C27-A420-92E929B1085F}" type="slidenum">
              <a:rPr lang="zh-CN" altLang="en-US" smtClean="0"/>
              <a:pPr>
                <a:defRPr/>
              </a:pPr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39836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DE6574-9F1F-4C27-A420-92E929B1085F}" type="slidenum">
              <a:rPr lang="zh-CN" altLang="en-US" smtClean="0"/>
              <a:pPr>
                <a:defRPr/>
              </a:pPr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82665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DE6574-9F1F-4C27-A420-92E929B1085F}" type="slidenum">
              <a:rPr lang="zh-CN" altLang="en-US" smtClean="0"/>
              <a:pPr>
                <a:defRPr/>
              </a:pPr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5044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DE6574-9F1F-4C27-A420-92E929B1085F}" type="slidenum">
              <a:rPr lang="zh-CN" altLang="en-US" smtClean="0"/>
              <a:pPr>
                <a:defRPr/>
              </a:pPr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9123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DE6574-9F1F-4C27-A420-92E929B1085F}" type="slidenum">
              <a:rPr lang="zh-CN" altLang="en-US" smtClean="0"/>
              <a:pPr>
                <a:defRPr/>
              </a:pPr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1706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DE6574-9F1F-4C27-A420-92E929B1085F}" type="slidenum">
              <a:rPr lang="zh-CN" altLang="en-US" smtClean="0"/>
              <a:pPr>
                <a:defRPr/>
              </a:pPr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54366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DE6574-9F1F-4C27-A420-92E929B1085F}" type="slidenum">
              <a:rPr lang="zh-CN" altLang="en-US" smtClean="0"/>
              <a:pPr>
                <a:defRPr/>
              </a:pPr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59054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DE6574-9F1F-4C27-A420-92E929B1085F}" type="slidenum">
              <a:rPr lang="zh-CN" altLang="en-US" smtClean="0"/>
              <a:pPr>
                <a:defRPr/>
              </a:pPr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1128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DE6574-9F1F-4C27-A420-92E929B1085F}" type="slidenum">
              <a:rPr lang="zh-CN" altLang="en-US" smtClean="0"/>
              <a:pPr>
                <a:defRPr/>
              </a:pPr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34508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DE6574-9F1F-4C27-A420-92E929B1085F}" type="slidenum">
              <a:rPr lang="zh-CN" altLang="en-US" smtClean="0"/>
              <a:pPr>
                <a:defRPr/>
              </a:pPr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88795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DE6574-9F1F-4C27-A420-92E929B1085F}" type="slidenum">
              <a:rPr lang="zh-CN" altLang="en-US" smtClean="0"/>
              <a:pPr>
                <a:defRPr/>
              </a:pPr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96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7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1858473" y="2996952"/>
            <a:ext cx="6019800" cy="1656184"/>
          </a:xfrm>
        </p:spPr>
        <p:txBody>
          <a:bodyPr/>
          <a:lstStyle>
            <a:lvl1pPr algn="ctr">
              <a:defRPr sz="380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045064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214313" y="115888"/>
            <a:ext cx="8572500" cy="645636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173764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4414" y="115888"/>
            <a:ext cx="7358114" cy="1128712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328592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166015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229600" cy="112871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412875"/>
            <a:ext cx="4038600" cy="47529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412875"/>
            <a:ext cx="4038600" cy="23002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3865563"/>
            <a:ext cx="4038600" cy="230028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091214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229600" cy="112871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412875"/>
            <a:ext cx="8229600" cy="4752975"/>
          </a:xfrm>
        </p:spPr>
        <p:txBody>
          <a:bodyPr/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952167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2259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>
          <a:xfrm>
            <a:off x="395288" y="115888"/>
            <a:ext cx="8229600" cy="112871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875"/>
            <a:ext cx="4038600" cy="23002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412875"/>
            <a:ext cx="4038600" cy="23002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57200" y="3865563"/>
            <a:ext cx="4038600" cy="230028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8200" y="3865563"/>
            <a:ext cx="4038600" cy="230028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184326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229600" cy="112871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412875"/>
            <a:ext cx="4038600" cy="47529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412875"/>
            <a:ext cx="4038600" cy="47529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404005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3117963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85875" y="115888"/>
            <a:ext cx="7215188" cy="112871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14313" y="1412875"/>
            <a:ext cx="4210050" cy="5159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6763" y="1412875"/>
            <a:ext cx="4210050" cy="5159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321491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1023938" y="284163"/>
            <a:ext cx="7215187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2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0663" y="1539875"/>
            <a:ext cx="8572500" cy="515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8532813" y="6546850"/>
            <a:ext cx="762000" cy="3381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fld id="{519FEAF4-E7F3-47F3-9FA8-92F000B03308}" type="slidenum">
              <a:rPr lang="en-US" altLang="zh-CN" sz="1600" b="0" smtClean="0">
                <a:solidFill>
                  <a:schemeClr val="bg2"/>
                </a:solidFill>
                <a:latin typeface="Arial Black" panose="020B0A04020102020204" pitchFamily="34" charset="0"/>
              </a:rPr>
              <a:pPr algn="ctr" eaLnBrk="1" hangingPunct="1">
                <a:defRPr/>
              </a:pPr>
              <a:t>‹#›</a:t>
            </a:fld>
            <a:endParaRPr lang="en-US" altLang="zh-CN" sz="1600" b="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00193" y="980728"/>
            <a:ext cx="7720279" cy="45719"/>
          </a:xfrm>
          <a:prstGeom prst="rect">
            <a:avLst/>
          </a:prstGeom>
          <a:solidFill>
            <a:srgbClr val="02367B"/>
          </a:solidFill>
          <a:ln>
            <a:solidFill>
              <a:sysClr val="windowText" lastClr="000000">
                <a:lumMod val="95000"/>
                <a:lumOff val="5000"/>
              </a:sys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 b="0" kern="0">
              <a:solidFill>
                <a:sysClr val="window" lastClr="FFFFFF"/>
              </a:solidFill>
              <a:latin typeface="Calibri"/>
              <a:ea typeface="宋体"/>
            </a:endParaRPr>
          </a:p>
        </p:txBody>
      </p:sp>
      <p:pic>
        <p:nvPicPr>
          <p:cNvPr id="1036" name="Picture 12" descr="http://upload.univs.cn/2012/1012/1350027363463.jp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54" y="312900"/>
            <a:ext cx="688480" cy="69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8317" r:id="rId1"/>
    <p:sldLayoutId id="2147488308" r:id="rId2"/>
    <p:sldLayoutId id="2147488309" r:id="rId3"/>
    <p:sldLayoutId id="2147488310" r:id="rId4"/>
    <p:sldLayoutId id="2147488311" r:id="rId5"/>
    <p:sldLayoutId id="2147488312" r:id="rId6"/>
    <p:sldLayoutId id="2147488313" r:id="rId7"/>
    <p:sldLayoutId id="2147488314" r:id="rId8"/>
    <p:sldLayoutId id="2147488315" r:id="rId9"/>
    <p:sldLayoutId id="2147488316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黑体" pitchFamily="2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黑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黑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黑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黑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2407B"/>
        </a:buClr>
        <a:buSzPct val="75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黑体" pitchFamily="2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4D94"/>
        </a:buClr>
        <a:buSzPct val="80000"/>
        <a:buFont typeface="Wingdings" panose="05000000000000000000" pitchFamily="2" charset="2"/>
        <a:buChar char="¨"/>
        <a:defRPr sz="2800">
          <a:solidFill>
            <a:schemeClr val="tx1"/>
          </a:solidFill>
          <a:latin typeface="+mn-lt"/>
          <a:ea typeface="黑体" pitchFamily="2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ea typeface="黑体" pitchFamily="2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>
          <a:solidFill>
            <a:schemeClr val="tx1"/>
          </a:solidFill>
          <a:latin typeface="+mn-lt"/>
          <a:ea typeface="黑体" pitchFamily="2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黑体" pitchFamily="2" charset="-122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9.png"/><Relationship Id="rId9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0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B35A8C-5C2F-1B47-91E2-71C8D6DA84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552" y="1916832"/>
            <a:ext cx="7992888" cy="2232248"/>
          </a:xfrm>
        </p:spPr>
        <p:txBody>
          <a:bodyPr/>
          <a:lstStyle/>
          <a:p>
            <a:pPr algn="l"/>
            <a:br>
              <a:rPr lang="en-US" altLang="zh-CN" sz="4400" dirty="0">
                <a:latin typeface="+mj-lt"/>
              </a:rPr>
            </a:br>
            <a:r>
              <a:rPr lang="en-US" altLang="zh-CN" sz="4400" dirty="0">
                <a:latin typeface="+mj-lt"/>
              </a:rPr>
              <a:t>Scalable Graph Neural Networks via Bidirectional Propagation</a:t>
            </a:r>
            <a:br>
              <a:rPr lang="en-US" altLang="zh-CN" sz="4400" dirty="0">
                <a:latin typeface="+mj-lt"/>
              </a:rPr>
            </a:br>
            <a:endParaRPr lang="zh-CN" altLang="en-US" sz="4400" dirty="0">
              <a:latin typeface="+mj-lt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B8E7BBB-3479-504C-B637-C88DCAD25BD9}"/>
              </a:ext>
            </a:extLst>
          </p:cNvPr>
          <p:cNvSpPr txBox="1"/>
          <p:nvPr/>
        </p:nvSpPr>
        <p:spPr>
          <a:xfrm>
            <a:off x="179512" y="476672"/>
            <a:ext cx="2736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>
                <a:latin typeface="+mj-lt"/>
              </a:rPr>
              <a:t>NeurIPS</a:t>
            </a:r>
            <a:r>
              <a:rPr lang="zh-Hans" altLang="en-US" sz="2800" dirty="0">
                <a:latin typeface="+mj-lt"/>
              </a:rPr>
              <a:t>  </a:t>
            </a:r>
            <a:r>
              <a:rPr lang="en-US" altLang="zh-Hans" sz="2800" dirty="0">
                <a:latin typeface="+mj-lt"/>
              </a:rPr>
              <a:t>2020</a:t>
            </a:r>
            <a:endParaRPr kumimoji="1" lang="zh-CN" altLang="en-US" sz="2800" dirty="0">
              <a:latin typeface="+mj-lt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F4892035-D7A1-9146-8CA5-7916D9472BD4}"/>
              </a:ext>
            </a:extLst>
          </p:cNvPr>
          <p:cNvSpPr txBox="1"/>
          <p:nvPr/>
        </p:nvSpPr>
        <p:spPr>
          <a:xfrm>
            <a:off x="529844" y="4365104"/>
            <a:ext cx="81945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0" dirty="0">
                <a:cs typeface="Times New Roman" panose="02020603050405020304" pitchFamily="18" charset="0"/>
              </a:rPr>
              <a:t>Ming Chen</a:t>
            </a:r>
            <a:r>
              <a:rPr lang="en-US" altLang="zh-Hans" sz="2000" b="0" dirty="0">
                <a:cs typeface="Times New Roman" panose="02020603050405020304" pitchFamily="18" charset="0"/>
              </a:rPr>
              <a:t>,</a:t>
            </a:r>
            <a:r>
              <a:rPr lang="zh-Hans" altLang="en-US" sz="2000" b="0" dirty="0">
                <a:cs typeface="Times New Roman" panose="02020603050405020304" pitchFamily="18" charset="0"/>
              </a:rPr>
              <a:t> </a:t>
            </a:r>
            <a:r>
              <a:rPr lang="en-US" altLang="zh-Hans" sz="2000" b="0" dirty="0" err="1">
                <a:cs typeface="Times New Roman" panose="02020603050405020304" pitchFamily="18" charset="0"/>
              </a:rPr>
              <a:t>Zhewei</a:t>
            </a:r>
            <a:r>
              <a:rPr lang="zh-Hans" altLang="en-US" sz="2000" b="0" dirty="0">
                <a:cs typeface="Times New Roman" panose="02020603050405020304" pitchFamily="18" charset="0"/>
              </a:rPr>
              <a:t> </a:t>
            </a:r>
            <a:r>
              <a:rPr lang="en-US" altLang="zh-Hans" sz="2000" b="0" dirty="0">
                <a:cs typeface="Times New Roman" panose="02020603050405020304" pitchFamily="18" charset="0"/>
              </a:rPr>
              <a:t>Wei, </a:t>
            </a:r>
          </a:p>
          <a:p>
            <a:r>
              <a:rPr lang="en-US" altLang="zh-Hans" sz="2000" b="0" dirty="0">
                <a:cs typeface="Times New Roman" panose="02020603050405020304" pitchFamily="18" charset="0"/>
              </a:rPr>
              <a:t>Bolin Ding, </a:t>
            </a:r>
            <a:r>
              <a:rPr lang="en-US" altLang="zh-Hans" sz="2000" b="0" dirty="0" err="1">
                <a:cs typeface="Times New Roman" panose="02020603050405020304" pitchFamily="18" charset="0"/>
              </a:rPr>
              <a:t>Yaliang</a:t>
            </a:r>
            <a:r>
              <a:rPr lang="en-US" altLang="zh-Hans" sz="2000" b="0" dirty="0">
                <a:cs typeface="Times New Roman" panose="02020603050405020304" pitchFamily="18" charset="0"/>
              </a:rPr>
              <a:t> Li, </a:t>
            </a:r>
          </a:p>
          <a:p>
            <a:r>
              <a:rPr lang="en-US" altLang="zh-Hans" sz="2000" b="0" dirty="0">
                <a:cs typeface="Times New Roman" panose="02020603050405020304" pitchFamily="18" charset="0"/>
              </a:rPr>
              <a:t>Ye Yuan, </a:t>
            </a:r>
            <a:r>
              <a:rPr lang="en-US" altLang="zh-Hans" sz="2000" b="0" dirty="0" err="1">
                <a:cs typeface="Times New Roman" panose="02020603050405020304" pitchFamily="18" charset="0"/>
              </a:rPr>
              <a:t>Xiaoyong</a:t>
            </a:r>
            <a:r>
              <a:rPr lang="en-US" altLang="zh-Hans" sz="2000" b="0" dirty="0">
                <a:cs typeface="Times New Roman" panose="02020603050405020304" pitchFamily="18" charset="0"/>
              </a:rPr>
              <a:t> Du, Ji-Rong Wen</a:t>
            </a:r>
            <a:endParaRPr kumimoji="1" lang="zh-CN" altLang="en-US" sz="2000" b="0" dirty="0">
              <a:cs typeface="Times New Roman" panose="020206030504050203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D80BBD7-BD4F-EB40-AF07-7BA14381B7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8895" y="5529133"/>
            <a:ext cx="1151649" cy="114490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B54DB90-C639-408B-92BB-C88B5473D7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1223" y="5593751"/>
            <a:ext cx="2197958" cy="101566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B677E19-1E71-41D5-8419-226074AFE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794" y="5517232"/>
            <a:ext cx="1151649" cy="115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757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Freeform 18"/>
          <p:cNvSpPr/>
          <p:nvPr/>
        </p:nvSpPr>
        <p:spPr bwMode="auto">
          <a:xfrm flipH="1">
            <a:off x="2021465" y="3707868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solidFill>
            <a:schemeClr val="bg1">
              <a:lumMod val="50000"/>
            </a:schemeClr>
          </a:solidFill>
          <a:ln w="26988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3" name="Freeform 18"/>
          <p:cNvSpPr/>
          <p:nvPr/>
        </p:nvSpPr>
        <p:spPr bwMode="auto">
          <a:xfrm flipH="1">
            <a:off x="2689855" y="4305450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4" name="Freeform 18"/>
          <p:cNvSpPr/>
          <p:nvPr/>
        </p:nvSpPr>
        <p:spPr bwMode="auto">
          <a:xfrm flipH="1">
            <a:off x="2612077" y="338577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5" name="Freeform 18"/>
          <p:cNvSpPr/>
          <p:nvPr/>
        </p:nvSpPr>
        <p:spPr bwMode="auto">
          <a:xfrm flipH="1">
            <a:off x="3331929" y="4666386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6" name="Freeform 18"/>
          <p:cNvSpPr/>
          <p:nvPr/>
        </p:nvSpPr>
        <p:spPr bwMode="auto">
          <a:xfrm flipH="1">
            <a:off x="3331929" y="3876572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8" name="Freeform 18"/>
          <p:cNvSpPr/>
          <p:nvPr/>
        </p:nvSpPr>
        <p:spPr bwMode="auto">
          <a:xfrm flipH="1">
            <a:off x="3331929" y="324670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9" name="Freeform 18"/>
          <p:cNvSpPr/>
          <p:nvPr/>
        </p:nvSpPr>
        <p:spPr bwMode="auto">
          <a:xfrm flipH="1">
            <a:off x="3326838" y="2651084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14" name="直接箭头连接符 213"/>
          <p:cNvCxnSpPr>
            <a:stCxn id="193" idx="39"/>
            <a:endCxn id="195" idx="19"/>
          </p:cNvCxnSpPr>
          <p:nvPr/>
        </p:nvCxnSpPr>
        <p:spPr>
          <a:xfrm>
            <a:off x="2859220" y="4437330"/>
            <a:ext cx="474980" cy="295275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15" name="直接箭头连接符 214"/>
          <p:cNvCxnSpPr>
            <a:stCxn id="193" idx="2"/>
          </p:cNvCxnSpPr>
          <p:nvPr/>
        </p:nvCxnSpPr>
        <p:spPr>
          <a:xfrm flipV="1">
            <a:off x="2863188" y="4036518"/>
            <a:ext cx="496811" cy="323042"/>
          </a:xfrm>
          <a:prstGeom prst="straightConnector1">
            <a:avLst/>
          </a:prstGeom>
          <a:ln w="31750">
            <a:solidFill>
              <a:srgbClr val="0052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36" name="Freeform 18"/>
          <p:cNvSpPr/>
          <p:nvPr/>
        </p:nvSpPr>
        <p:spPr bwMode="auto">
          <a:xfrm>
            <a:off x="5971733" y="404114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37" name="Freeform 18"/>
          <p:cNvSpPr/>
          <p:nvPr/>
        </p:nvSpPr>
        <p:spPr bwMode="auto">
          <a:xfrm>
            <a:off x="5713127" y="3664740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0" name="Freeform 18"/>
          <p:cNvSpPr/>
          <p:nvPr/>
        </p:nvSpPr>
        <p:spPr bwMode="auto">
          <a:xfrm>
            <a:off x="4920109" y="4471736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1" name="Freeform 18"/>
          <p:cNvSpPr/>
          <p:nvPr/>
        </p:nvSpPr>
        <p:spPr bwMode="auto">
          <a:xfrm>
            <a:off x="4985514" y="3979128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4" name="Freeform 18"/>
          <p:cNvSpPr/>
          <p:nvPr/>
        </p:nvSpPr>
        <p:spPr bwMode="auto">
          <a:xfrm>
            <a:off x="4904869" y="3502097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7" name="Freeform 18"/>
          <p:cNvSpPr/>
          <p:nvPr/>
        </p:nvSpPr>
        <p:spPr bwMode="auto">
          <a:xfrm>
            <a:off x="5870128" y="4893176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8" name="Freeform 18"/>
          <p:cNvSpPr/>
          <p:nvPr/>
        </p:nvSpPr>
        <p:spPr bwMode="auto">
          <a:xfrm>
            <a:off x="5850917" y="453582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52" name="Freeform 18"/>
          <p:cNvSpPr/>
          <p:nvPr/>
        </p:nvSpPr>
        <p:spPr bwMode="auto">
          <a:xfrm>
            <a:off x="5341744" y="5202636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68" name="Freeform 18"/>
          <p:cNvSpPr/>
          <p:nvPr/>
        </p:nvSpPr>
        <p:spPr bwMode="auto">
          <a:xfrm>
            <a:off x="5711441" y="318880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69" name="Freeform 18"/>
          <p:cNvSpPr/>
          <p:nvPr/>
        </p:nvSpPr>
        <p:spPr bwMode="auto">
          <a:xfrm>
            <a:off x="5878920" y="2796525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73" name="Freeform 18"/>
          <p:cNvSpPr/>
          <p:nvPr/>
        </p:nvSpPr>
        <p:spPr bwMode="auto">
          <a:xfrm>
            <a:off x="4920167" y="300550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76" name="Freeform 18"/>
          <p:cNvSpPr/>
          <p:nvPr/>
        </p:nvSpPr>
        <p:spPr bwMode="auto">
          <a:xfrm>
            <a:off x="5165277" y="2393217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78" name="文本框 277"/>
          <p:cNvSpPr txBox="1"/>
          <p:nvPr/>
        </p:nvSpPr>
        <p:spPr>
          <a:xfrm>
            <a:off x="6503670" y="1867851"/>
            <a:ext cx="2316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0" dirty="0">
                <a:latin typeface="Candara" panose="020E0502030303020204" pitchFamily="34" charset="0"/>
                <a:ea typeface="微软雅黑" panose="020B0503020204020204" pitchFamily="34" charset="-122"/>
              </a:rPr>
              <a:t>feature vector</a:t>
            </a:r>
          </a:p>
        </p:txBody>
      </p:sp>
      <p:sp>
        <p:nvSpPr>
          <p:cNvPr id="1025" name="任意多边形 1024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0" t="0" r="0" b="0"/>
            <a:pathLst/>
          </a:custGeom>
          <a:noFill/>
          <a:ln w="9525">
            <a:noFill/>
          </a:ln>
        </p:spPr>
      </p:sp>
      <p:cxnSp>
        <p:nvCxnSpPr>
          <p:cNvPr id="7" name="直接箭头连接符 6"/>
          <p:cNvCxnSpPr>
            <a:cxnSpLocks/>
            <a:stCxn id="198" idx="41"/>
          </p:cNvCxnSpPr>
          <p:nvPr/>
        </p:nvCxnSpPr>
        <p:spPr>
          <a:xfrm>
            <a:off x="3510818" y="3353820"/>
            <a:ext cx="713545" cy="271036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" name="直接箭头连接符 7"/>
          <p:cNvCxnSpPr>
            <a:cxnSpLocks/>
            <a:stCxn id="196" idx="1"/>
          </p:cNvCxnSpPr>
          <p:nvPr/>
        </p:nvCxnSpPr>
        <p:spPr>
          <a:xfrm flipV="1">
            <a:off x="3509707" y="3639443"/>
            <a:ext cx="681294" cy="303387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/>
              <p:cNvSpPr txBox="1"/>
              <p:nvPr/>
            </p:nvSpPr>
            <p:spPr>
              <a:xfrm>
                <a:off x="1201942" y="1853265"/>
                <a:ext cx="2138876" cy="6649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800" b="0" dirty="0">
                    <a:solidFill>
                      <a:srgbClr val="395DFF"/>
                    </a:solidFill>
                    <a:latin typeface="Candara" panose="020E0502030303020204" pitchFamily="34" charset="0"/>
                    <a:ea typeface="微软雅黑" panose="020B0503020204020204" pitchFamily="34" charset="-122"/>
                  </a:rPr>
                  <a:t>Monte Carlo Propagation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1800" b="1" i="1" smtClean="0">
                            <a:solidFill>
                              <a:srgbClr val="395D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1800" b="1" i="0" smtClean="0">
                            <a:solidFill>
                              <a:srgbClr val="395DFF"/>
                            </a:solidFill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p>
                        <m:d>
                          <m:dPr>
                            <m:ctrlPr>
                              <a:rPr kumimoji="1" lang="en-US" altLang="zh-CN" sz="1800" b="1" i="1" smtClean="0">
                                <a:solidFill>
                                  <a:srgbClr val="395D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b="1" i="0">
                                <a:solidFill>
                                  <a:srgbClr val="395D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</m:d>
                      </m:sup>
                    </m:sSup>
                  </m:oMath>
                </a14:m>
                <a:endParaRPr lang="en-US" altLang="zh-CN" sz="2400" b="0" dirty="0">
                  <a:solidFill>
                    <a:srgbClr val="395DFF"/>
                  </a:solidFill>
                  <a:latin typeface="Candara" panose="020E0502030303020204" pitchFamily="34" charset="0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1942" y="1853265"/>
                <a:ext cx="2138876" cy="664926"/>
              </a:xfrm>
              <a:prstGeom prst="rect">
                <a:avLst/>
              </a:prstGeom>
              <a:blipFill>
                <a:blip r:embed="rId3"/>
                <a:stretch>
                  <a:fillRect l="-2279" t="-4587" b="-137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本框 15"/>
          <p:cNvSpPr txBox="1"/>
          <p:nvPr/>
        </p:nvSpPr>
        <p:spPr>
          <a:xfrm>
            <a:off x="688254" y="3468568"/>
            <a:ext cx="1974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0" dirty="0">
                <a:latin typeface="Candara" panose="020E0502030303020204" pitchFamily="34" charset="0"/>
                <a:ea typeface="微软雅黑" panose="020B0503020204020204" pitchFamily="34" charset="-122"/>
                <a:sym typeface="+mn-ea"/>
              </a:rPr>
              <a:t>training node</a:t>
            </a:r>
            <a:endParaRPr lang="zh-CN" altLang="en-US" sz="1800" b="0" dirty="0">
              <a:latin typeface="Candara" panose="020E0502030303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47659056-41D3-4E15-9891-49900FA5D13B}"/>
                  </a:ext>
                </a:extLst>
              </p:cNvPr>
              <p:cNvSpPr/>
              <p:nvPr/>
            </p:nvSpPr>
            <p:spPr>
              <a:xfrm>
                <a:off x="6640195" y="5338368"/>
                <a:ext cx="94814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𝐗</m:t>
                      </m:r>
                      <m:r>
                        <a:rPr kumimoji="1"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[:,0]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47659056-41D3-4E15-9891-49900FA5D1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0195" y="5338368"/>
                <a:ext cx="948145" cy="400110"/>
              </a:xfrm>
              <a:prstGeom prst="rect">
                <a:avLst/>
              </a:prstGeom>
              <a:blipFill>
                <a:blip r:embed="rId4"/>
                <a:stretch>
                  <a:fillRect b="-169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5" name="表格 14">
            <a:extLst>
              <a:ext uri="{FF2B5EF4-FFF2-40B4-BE49-F238E27FC236}">
                <a16:creationId xmlns:a16="http://schemas.microsoft.com/office/drawing/2014/main" id="{1F1CC5EF-4A17-4229-B947-15655E568A0B}"/>
              </a:ext>
            </a:extLst>
          </p:cNvPr>
          <p:cNvGraphicFramePr>
            <a:graphicFrameLocks noGrp="1"/>
          </p:cNvGraphicFramePr>
          <p:nvPr/>
        </p:nvGraphicFramePr>
        <p:xfrm>
          <a:off x="6761422" y="2393217"/>
          <a:ext cx="597984" cy="28800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7984">
                  <a:extLst>
                    <a:ext uri="{9D8B030D-6E8A-4147-A177-3AD203B41FA5}">
                      <a16:colId xmlns:a16="http://schemas.microsoft.com/office/drawing/2014/main" val="3149267108"/>
                    </a:ext>
                  </a:extLst>
                </a:gridCol>
              </a:tblGrid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0.003</a:t>
                      </a:r>
                      <a:endParaRPr lang="zh-CN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2539008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0.09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4024599"/>
                  </a:ext>
                </a:extLst>
              </a:tr>
              <a:tr h="82285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/>
                        <a:t>…</a:t>
                      </a:r>
                      <a:endParaRPr lang="zh-CN" altLang="en-US" sz="2000" dirty="0"/>
                    </a:p>
                  </a:txBody>
                  <a:tcPr vert="eaVert"/>
                </a:tc>
                <a:extLst>
                  <a:ext uri="{0D108BD9-81ED-4DB2-BD59-A6C34878D82A}">
                    <a16:rowId xmlns:a16="http://schemas.microsoft.com/office/drawing/2014/main" val="4175281337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0.5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4479538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0.001</a:t>
                      </a:r>
                      <a:endParaRPr lang="zh-CN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7123946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0.1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2139794"/>
                  </a:ext>
                </a:extLst>
              </a:tr>
            </a:tbl>
          </a:graphicData>
        </a:graphic>
      </p:graphicFrame>
      <p:graphicFrame>
        <p:nvGraphicFramePr>
          <p:cNvPr id="25" name="表格 24">
            <a:extLst>
              <a:ext uri="{FF2B5EF4-FFF2-40B4-BE49-F238E27FC236}">
                <a16:creationId xmlns:a16="http://schemas.microsoft.com/office/drawing/2014/main" id="{2E6E7B28-45E3-4BDB-A545-A13BEDD645A4}"/>
              </a:ext>
            </a:extLst>
          </p:cNvPr>
          <p:cNvGraphicFramePr>
            <a:graphicFrameLocks noGrp="1"/>
          </p:cNvGraphicFramePr>
          <p:nvPr/>
        </p:nvGraphicFramePr>
        <p:xfrm>
          <a:off x="8308523" y="2399568"/>
          <a:ext cx="597984" cy="28800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7984">
                  <a:extLst>
                    <a:ext uri="{9D8B030D-6E8A-4147-A177-3AD203B41FA5}">
                      <a16:colId xmlns:a16="http://schemas.microsoft.com/office/drawing/2014/main" val="3149267108"/>
                    </a:ext>
                  </a:extLst>
                </a:gridCol>
              </a:tblGrid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0.009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2539008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0.002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4024599"/>
                  </a:ext>
                </a:extLst>
              </a:tr>
              <a:tr h="82285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/>
                        <a:t>…</a:t>
                      </a:r>
                      <a:endParaRPr lang="zh-CN" altLang="en-US" sz="2000" dirty="0"/>
                    </a:p>
                  </a:txBody>
                  <a:tcPr vert="eaVert"/>
                </a:tc>
                <a:extLst>
                  <a:ext uri="{0D108BD9-81ED-4DB2-BD59-A6C34878D82A}">
                    <a16:rowId xmlns:a16="http://schemas.microsoft.com/office/drawing/2014/main" val="4175281337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0.01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4479538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0.001</a:t>
                      </a:r>
                      <a:endParaRPr lang="zh-CN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7123946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0.002</a:t>
                      </a:r>
                      <a:endParaRPr lang="zh-CN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2139794"/>
                  </a:ext>
                </a:extLst>
              </a:tr>
            </a:tbl>
          </a:graphicData>
        </a:graphic>
      </p:graphicFrame>
      <p:sp>
        <p:nvSpPr>
          <p:cNvPr id="26" name="文本框 25">
            <a:extLst>
              <a:ext uri="{FF2B5EF4-FFF2-40B4-BE49-F238E27FC236}">
                <a16:creationId xmlns:a16="http://schemas.microsoft.com/office/drawing/2014/main" id="{4B82D841-494B-45B5-9680-217F7EBDF847}"/>
              </a:ext>
            </a:extLst>
          </p:cNvPr>
          <p:cNvSpPr txBox="1"/>
          <p:nvPr/>
        </p:nvSpPr>
        <p:spPr>
          <a:xfrm>
            <a:off x="7578825" y="5295433"/>
            <a:ext cx="432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/>
              <a:t>…</a:t>
            </a:r>
            <a:endParaRPr kumimoji="1" lang="zh-CN" alt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84286CD4-90A2-47C3-8612-5104245D4BA4}"/>
                  </a:ext>
                </a:extLst>
              </p:cNvPr>
              <p:cNvSpPr/>
              <p:nvPr/>
            </p:nvSpPr>
            <p:spPr>
              <a:xfrm>
                <a:off x="8043610" y="5338368"/>
                <a:ext cx="112780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𝐗</m:t>
                      </m:r>
                      <m:r>
                        <a:rPr kumimoji="1"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[:,−1]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84286CD4-90A2-47C3-8612-5104245D4B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3610" y="5338368"/>
                <a:ext cx="1127809" cy="400110"/>
              </a:xfrm>
              <a:prstGeom prst="rect">
                <a:avLst/>
              </a:prstGeom>
              <a:blipFill>
                <a:blip r:embed="rId5"/>
                <a:stretch>
                  <a:fillRect b="-169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8" name="直接箭头连接符 97">
            <a:extLst>
              <a:ext uri="{FF2B5EF4-FFF2-40B4-BE49-F238E27FC236}">
                <a16:creationId xmlns:a16="http://schemas.microsoft.com/office/drawing/2014/main" id="{974BDD3D-23B8-4C7B-B73C-06505ACB08E9}"/>
              </a:ext>
            </a:extLst>
          </p:cNvPr>
          <p:cNvCxnSpPr>
            <a:cxnSpLocks/>
            <a:stCxn id="192" idx="37"/>
            <a:endCxn id="193" idx="17"/>
          </p:cNvCxnSpPr>
          <p:nvPr/>
        </p:nvCxnSpPr>
        <p:spPr>
          <a:xfrm>
            <a:off x="2175909" y="3861365"/>
            <a:ext cx="526168" cy="487152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1" name="直接箭头连接符 100">
            <a:extLst>
              <a:ext uri="{FF2B5EF4-FFF2-40B4-BE49-F238E27FC236}">
                <a16:creationId xmlns:a16="http://schemas.microsoft.com/office/drawing/2014/main" id="{D756167F-D519-4F26-B57E-10168A2EEA87}"/>
              </a:ext>
            </a:extLst>
          </p:cNvPr>
          <p:cNvCxnSpPr>
            <a:cxnSpLocks/>
            <a:stCxn id="192" idx="0"/>
            <a:endCxn id="194" idx="26"/>
          </p:cNvCxnSpPr>
          <p:nvPr/>
        </p:nvCxnSpPr>
        <p:spPr>
          <a:xfrm flipV="1">
            <a:off x="2201465" y="3535957"/>
            <a:ext cx="433945" cy="251420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6" name="直接箭头连接符 105">
            <a:extLst>
              <a:ext uri="{FF2B5EF4-FFF2-40B4-BE49-F238E27FC236}">
                <a16:creationId xmlns:a16="http://schemas.microsoft.com/office/drawing/2014/main" id="{05DFFA56-B134-40A3-9384-6E2001FA01DD}"/>
              </a:ext>
            </a:extLst>
          </p:cNvPr>
          <p:cNvCxnSpPr>
            <a:cxnSpLocks/>
            <a:stCxn id="194" idx="0"/>
            <a:endCxn id="196" idx="19"/>
          </p:cNvCxnSpPr>
          <p:nvPr/>
        </p:nvCxnSpPr>
        <p:spPr>
          <a:xfrm>
            <a:off x="2792077" y="3465282"/>
            <a:ext cx="542074" cy="477548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9" name="直接箭头连接符 108">
            <a:extLst>
              <a:ext uri="{FF2B5EF4-FFF2-40B4-BE49-F238E27FC236}">
                <a16:creationId xmlns:a16="http://schemas.microsoft.com/office/drawing/2014/main" id="{13F24949-23E6-4F88-B91E-35918A6B2D74}"/>
              </a:ext>
            </a:extLst>
          </p:cNvPr>
          <p:cNvCxnSpPr>
            <a:cxnSpLocks/>
            <a:stCxn id="194" idx="42"/>
            <a:endCxn id="198" idx="24"/>
          </p:cNvCxnSpPr>
          <p:nvPr/>
        </p:nvCxnSpPr>
        <p:spPr>
          <a:xfrm flipV="1">
            <a:off x="2792077" y="3374801"/>
            <a:ext cx="548741" cy="104837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2" name="直接箭头连接符 111">
            <a:extLst>
              <a:ext uri="{FF2B5EF4-FFF2-40B4-BE49-F238E27FC236}">
                <a16:creationId xmlns:a16="http://schemas.microsoft.com/office/drawing/2014/main" id="{EA11DA2C-0466-4BAF-AE7A-3C6B33752BFB}"/>
              </a:ext>
            </a:extLst>
          </p:cNvPr>
          <p:cNvCxnSpPr>
            <a:cxnSpLocks/>
            <a:stCxn id="194" idx="2"/>
            <a:endCxn id="199" idx="26"/>
          </p:cNvCxnSpPr>
          <p:nvPr/>
        </p:nvCxnSpPr>
        <p:spPr>
          <a:xfrm flipV="1">
            <a:off x="2785410" y="2801268"/>
            <a:ext cx="564761" cy="638615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55" name="标题 1">
            <a:extLst>
              <a:ext uri="{FF2B5EF4-FFF2-40B4-BE49-F238E27FC236}">
                <a16:creationId xmlns:a16="http://schemas.microsoft.com/office/drawing/2014/main" id="{380C40AA-35A1-4974-B092-B8951E867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398" y="140048"/>
            <a:ext cx="7750074" cy="1128712"/>
          </a:xfrm>
        </p:spPr>
        <p:txBody>
          <a:bodyPr/>
          <a:lstStyle/>
          <a:p>
            <a:r>
              <a:rPr kumimoji="1" lang="en-US" altLang="zh-CN" sz="3200" dirty="0"/>
              <a:t>Bidirectional Propagation</a:t>
            </a:r>
            <a:endParaRPr kumimoji="1"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619487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Freeform 18"/>
          <p:cNvSpPr/>
          <p:nvPr/>
        </p:nvSpPr>
        <p:spPr bwMode="auto">
          <a:xfrm flipH="1">
            <a:off x="2021465" y="3707868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solidFill>
            <a:schemeClr val="bg1">
              <a:lumMod val="50000"/>
            </a:schemeClr>
          </a:solidFill>
          <a:ln w="26988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3" name="Freeform 18"/>
          <p:cNvSpPr/>
          <p:nvPr/>
        </p:nvSpPr>
        <p:spPr bwMode="auto">
          <a:xfrm flipH="1">
            <a:off x="2689855" y="4305450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4" name="Freeform 18"/>
          <p:cNvSpPr/>
          <p:nvPr/>
        </p:nvSpPr>
        <p:spPr bwMode="auto">
          <a:xfrm flipH="1">
            <a:off x="2612077" y="338577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5" name="Freeform 18"/>
          <p:cNvSpPr/>
          <p:nvPr/>
        </p:nvSpPr>
        <p:spPr bwMode="auto">
          <a:xfrm flipH="1">
            <a:off x="3331929" y="4666386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6" name="Freeform 18"/>
          <p:cNvSpPr/>
          <p:nvPr/>
        </p:nvSpPr>
        <p:spPr bwMode="auto">
          <a:xfrm flipH="1">
            <a:off x="3331929" y="3876572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8" name="Freeform 18"/>
          <p:cNvSpPr/>
          <p:nvPr/>
        </p:nvSpPr>
        <p:spPr bwMode="auto">
          <a:xfrm flipH="1">
            <a:off x="3331929" y="324670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9" name="Freeform 18"/>
          <p:cNvSpPr/>
          <p:nvPr/>
        </p:nvSpPr>
        <p:spPr bwMode="auto">
          <a:xfrm flipH="1">
            <a:off x="3326838" y="2651084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14" name="直接箭头连接符 213"/>
          <p:cNvCxnSpPr>
            <a:stCxn id="193" idx="39"/>
            <a:endCxn id="195" idx="19"/>
          </p:cNvCxnSpPr>
          <p:nvPr/>
        </p:nvCxnSpPr>
        <p:spPr>
          <a:xfrm>
            <a:off x="2859220" y="4437330"/>
            <a:ext cx="474980" cy="295275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15" name="直接箭头连接符 214"/>
          <p:cNvCxnSpPr>
            <a:stCxn id="193" idx="2"/>
          </p:cNvCxnSpPr>
          <p:nvPr/>
        </p:nvCxnSpPr>
        <p:spPr>
          <a:xfrm flipV="1">
            <a:off x="2863188" y="4036518"/>
            <a:ext cx="496811" cy="323042"/>
          </a:xfrm>
          <a:prstGeom prst="straightConnector1">
            <a:avLst/>
          </a:prstGeom>
          <a:ln w="31750">
            <a:solidFill>
              <a:srgbClr val="0052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34" name="直接箭头连接符 233"/>
          <p:cNvCxnSpPr>
            <a:cxnSpLocks/>
            <a:stCxn id="237" idx="24"/>
          </p:cNvCxnSpPr>
          <p:nvPr/>
        </p:nvCxnSpPr>
        <p:spPr>
          <a:xfrm>
            <a:off x="5884238" y="3792838"/>
            <a:ext cx="890046" cy="390310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5" name="直接箭头连接符 234"/>
          <p:cNvCxnSpPr>
            <a:cxnSpLocks/>
            <a:stCxn id="236" idx="19"/>
          </p:cNvCxnSpPr>
          <p:nvPr/>
        </p:nvCxnSpPr>
        <p:spPr>
          <a:xfrm>
            <a:off x="6149511" y="4107401"/>
            <a:ext cx="611911" cy="121373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6" name="Freeform 18"/>
          <p:cNvSpPr/>
          <p:nvPr/>
        </p:nvSpPr>
        <p:spPr bwMode="auto">
          <a:xfrm>
            <a:off x="5971733" y="404114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37" name="Freeform 18"/>
          <p:cNvSpPr/>
          <p:nvPr/>
        </p:nvSpPr>
        <p:spPr bwMode="auto">
          <a:xfrm>
            <a:off x="5713127" y="3664740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39" name="直接箭头连接符 238"/>
          <p:cNvCxnSpPr>
            <a:stCxn id="240" idx="20"/>
            <a:endCxn id="236" idx="41"/>
          </p:cNvCxnSpPr>
          <p:nvPr/>
        </p:nvCxnSpPr>
        <p:spPr>
          <a:xfrm flipV="1">
            <a:off x="5099474" y="4148020"/>
            <a:ext cx="873125" cy="403225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0" name="Freeform 18"/>
          <p:cNvSpPr/>
          <p:nvPr/>
        </p:nvSpPr>
        <p:spPr bwMode="auto">
          <a:xfrm>
            <a:off x="4920109" y="4471736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1" name="Freeform 18"/>
          <p:cNvSpPr/>
          <p:nvPr/>
        </p:nvSpPr>
        <p:spPr bwMode="auto">
          <a:xfrm>
            <a:off x="4985514" y="3979128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42" name="直接箭头连接符 241"/>
          <p:cNvCxnSpPr>
            <a:stCxn id="244" idx="23"/>
            <a:endCxn id="237" idx="3"/>
          </p:cNvCxnSpPr>
          <p:nvPr/>
        </p:nvCxnSpPr>
        <p:spPr>
          <a:xfrm>
            <a:off x="5081536" y="3617413"/>
            <a:ext cx="643890" cy="90170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3" name="直接箭头连接符 242"/>
          <p:cNvCxnSpPr>
            <a:stCxn id="241" idx="19"/>
            <a:endCxn id="237" idx="41"/>
          </p:cNvCxnSpPr>
          <p:nvPr/>
        </p:nvCxnSpPr>
        <p:spPr>
          <a:xfrm flipV="1">
            <a:off x="5163292" y="3771066"/>
            <a:ext cx="551180" cy="273685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4" name="Freeform 18"/>
          <p:cNvSpPr/>
          <p:nvPr/>
        </p:nvSpPr>
        <p:spPr bwMode="auto">
          <a:xfrm>
            <a:off x="4904869" y="3502097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45" name="直接箭头连接符 244"/>
          <p:cNvCxnSpPr>
            <a:cxnSpLocks/>
            <a:stCxn id="248" idx="24"/>
          </p:cNvCxnSpPr>
          <p:nvPr/>
        </p:nvCxnSpPr>
        <p:spPr>
          <a:xfrm>
            <a:off x="6022028" y="4663921"/>
            <a:ext cx="752256" cy="359724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6" name="直接箭头连接符 245"/>
          <p:cNvCxnSpPr>
            <a:cxnSpLocks/>
            <a:stCxn id="247" idx="19"/>
          </p:cNvCxnSpPr>
          <p:nvPr/>
        </p:nvCxnSpPr>
        <p:spPr>
          <a:xfrm>
            <a:off x="6047906" y="4959434"/>
            <a:ext cx="726378" cy="128423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7" name="Freeform 18"/>
          <p:cNvSpPr/>
          <p:nvPr/>
        </p:nvSpPr>
        <p:spPr bwMode="auto">
          <a:xfrm>
            <a:off x="5870128" y="4893176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8" name="Freeform 18"/>
          <p:cNvSpPr/>
          <p:nvPr/>
        </p:nvSpPr>
        <p:spPr bwMode="auto">
          <a:xfrm>
            <a:off x="5850917" y="453582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49" name="直接箭头连接符 248"/>
          <p:cNvCxnSpPr>
            <a:stCxn id="252" idx="20"/>
            <a:endCxn id="247" idx="41"/>
          </p:cNvCxnSpPr>
          <p:nvPr/>
        </p:nvCxnSpPr>
        <p:spPr>
          <a:xfrm flipV="1">
            <a:off x="5521325" y="4999990"/>
            <a:ext cx="349885" cy="281940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2" name="Freeform 18"/>
          <p:cNvSpPr/>
          <p:nvPr/>
        </p:nvSpPr>
        <p:spPr bwMode="auto">
          <a:xfrm>
            <a:off x="5341744" y="5202636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54" name="直接箭头连接符 253"/>
          <p:cNvCxnSpPr>
            <a:stCxn id="240" idx="23"/>
            <a:endCxn id="248" idx="41"/>
          </p:cNvCxnSpPr>
          <p:nvPr/>
        </p:nvCxnSpPr>
        <p:spPr>
          <a:xfrm>
            <a:off x="5096510" y="4587240"/>
            <a:ext cx="755650" cy="55245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6" name="直接箭头连接符 265"/>
          <p:cNvCxnSpPr>
            <a:cxnSpLocks/>
            <a:stCxn id="269" idx="24"/>
          </p:cNvCxnSpPr>
          <p:nvPr/>
        </p:nvCxnSpPr>
        <p:spPr>
          <a:xfrm>
            <a:off x="6050031" y="2924623"/>
            <a:ext cx="698529" cy="130998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7" name="直接箭头连接符 266"/>
          <p:cNvCxnSpPr>
            <a:cxnSpLocks/>
            <a:stCxn id="268" idx="19"/>
          </p:cNvCxnSpPr>
          <p:nvPr/>
        </p:nvCxnSpPr>
        <p:spPr>
          <a:xfrm flipV="1">
            <a:off x="5889219" y="3113685"/>
            <a:ext cx="859341" cy="141376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8" name="Freeform 18"/>
          <p:cNvSpPr/>
          <p:nvPr/>
        </p:nvSpPr>
        <p:spPr bwMode="auto">
          <a:xfrm>
            <a:off x="5711441" y="318880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69" name="Freeform 18"/>
          <p:cNvSpPr/>
          <p:nvPr/>
        </p:nvSpPr>
        <p:spPr bwMode="auto">
          <a:xfrm>
            <a:off x="5878920" y="2796525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70" name="直接箭头连接符 269"/>
          <p:cNvCxnSpPr>
            <a:stCxn id="273" idx="25"/>
            <a:endCxn id="268" idx="1"/>
          </p:cNvCxnSpPr>
          <p:nvPr/>
        </p:nvCxnSpPr>
        <p:spPr>
          <a:xfrm>
            <a:off x="5084611" y="3144644"/>
            <a:ext cx="628650" cy="110490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3" name="Freeform 18"/>
          <p:cNvSpPr/>
          <p:nvPr/>
        </p:nvSpPr>
        <p:spPr bwMode="auto">
          <a:xfrm>
            <a:off x="4920167" y="300550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74" name="直接箭头连接符 273"/>
          <p:cNvCxnSpPr>
            <a:stCxn id="276" idx="23"/>
            <a:endCxn id="269" idx="3"/>
          </p:cNvCxnSpPr>
          <p:nvPr/>
        </p:nvCxnSpPr>
        <p:spPr>
          <a:xfrm>
            <a:off x="5341309" y="2509168"/>
            <a:ext cx="549275" cy="330835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5" name="直接箭头连接符 274"/>
          <p:cNvCxnSpPr>
            <a:stCxn id="273" idx="19"/>
            <a:endCxn id="269" idx="41"/>
          </p:cNvCxnSpPr>
          <p:nvPr/>
        </p:nvCxnSpPr>
        <p:spPr>
          <a:xfrm flipV="1">
            <a:off x="5097945" y="2903486"/>
            <a:ext cx="782320" cy="168275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6" name="Freeform 18"/>
          <p:cNvSpPr/>
          <p:nvPr/>
        </p:nvSpPr>
        <p:spPr bwMode="auto">
          <a:xfrm>
            <a:off x="5165277" y="2393217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78" name="文本框 277"/>
          <p:cNvSpPr txBox="1"/>
          <p:nvPr/>
        </p:nvSpPr>
        <p:spPr>
          <a:xfrm>
            <a:off x="6503670" y="1867851"/>
            <a:ext cx="2316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0" dirty="0">
                <a:latin typeface="Candara" panose="020E0502030303020204" pitchFamily="34" charset="0"/>
                <a:ea typeface="微软雅黑" panose="020B0503020204020204" pitchFamily="34" charset="-122"/>
              </a:rPr>
              <a:t>feature vector</a:t>
            </a:r>
          </a:p>
        </p:txBody>
      </p:sp>
      <p:sp>
        <p:nvSpPr>
          <p:cNvPr id="1025" name="任意多边形 1024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0" t="0" r="0" b="0"/>
            <a:pathLst/>
          </a:custGeom>
          <a:noFill/>
          <a:ln w="9525">
            <a:noFill/>
          </a:ln>
        </p:spPr>
      </p:sp>
      <p:cxnSp>
        <p:nvCxnSpPr>
          <p:cNvPr id="7" name="直接箭头连接符 6"/>
          <p:cNvCxnSpPr>
            <a:cxnSpLocks/>
            <a:stCxn id="198" idx="41"/>
          </p:cNvCxnSpPr>
          <p:nvPr/>
        </p:nvCxnSpPr>
        <p:spPr>
          <a:xfrm>
            <a:off x="3510818" y="3353820"/>
            <a:ext cx="713545" cy="271036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" name="直接箭头连接符 7"/>
          <p:cNvCxnSpPr>
            <a:cxnSpLocks/>
            <a:stCxn id="196" idx="1"/>
          </p:cNvCxnSpPr>
          <p:nvPr/>
        </p:nvCxnSpPr>
        <p:spPr>
          <a:xfrm flipV="1">
            <a:off x="3509707" y="3639443"/>
            <a:ext cx="681294" cy="303387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" name="直接箭头连接符 8"/>
          <p:cNvCxnSpPr>
            <a:cxnSpLocks/>
            <a:endCxn id="244" idx="2"/>
          </p:cNvCxnSpPr>
          <p:nvPr/>
        </p:nvCxnSpPr>
        <p:spPr>
          <a:xfrm flipV="1">
            <a:off x="4233304" y="3556207"/>
            <a:ext cx="678232" cy="44266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>
            <a:cxnSpLocks/>
            <a:endCxn id="240" idx="5"/>
          </p:cNvCxnSpPr>
          <p:nvPr/>
        </p:nvCxnSpPr>
        <p:spPr>
          <a:xfrm>
            <a:off x="4196691" y="3672257"/>
            <a:ext cx="752307" cy="822669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>
            <a:cxnSpLocks/>
            <a:endCxn id="241" idx="4"/>
          </p:cNvCxnSpPr>
          <p:nvPr/>
        </p:nvCxnSpPr>
        <p:spPr>
          <a:xfrm>
            <a:off x="4204989" y="3632766"/>
            <a:ext cx="800525" cy="378387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/>
              <p:cNvSpPr txBox="1"/>
              <p:nvPr/>
            </p:nvSpPr>
            <p:spPr>
              <a:xfrm>
                <a:off x="1201942" y="1853265"/>
                <a:ext cx="2138876" cy="6649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800" b="0" dirty="0">
                    <a:solidFill>
                      <a:srgbClr val="395DFF"/>
                    </a:solidFill>
                    <a:latin typeface="Candara" panose="020E0502030303020204" pitchFamily="34" charset="0"/>
                    <a:ea typeface="微软雅黑" panose="020B0503020204020204" pitchFamily="34" charset="-122"/>
                  </a:rPr>
                  <a:t>Monte Carlo Propagation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1800" b="1" i="1" smtClean="0">
                            <a:solidFill>
                              <a:srgbClr val="395D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1800" b="1" i="0" smtClean="0">
                            <a:solidFill>
                              <a:srgbClr val="395DFF"/>
                            </a:solidFill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p>
                        <m:d>
                          <m:dPr>
                            <m:ctrlPr>
                              <a:rPr kumimoji="1" lang="en-US" altLang="zh-CN" sz="1800" b="1" i="1" smtClean="0">
                                <a:solidFill>
                                  <a:srgbClr val="395D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b="1" i="0">
                                <a:solidFill>
                                  <a:srgbClr val="395D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</m:d>
                      </m:sup>
                    </m:sSup>
                  </m:oMath>
                </a14:m>
                <a:endParaRPr lang="en-US" altLang="zh-CN" sz="2400" b="0" dirty="0">
                  <a:solidFill>
                    <a:srgbClr val="395DFF"/>
                  </a:solidFill>
                  <a:latin typeface="Candara" panose="020E0502030303020204" pitchFamily="34" charset="0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1942" y="1853265"/>
                <a:ext cx="2138876" cy="664926"/>
              </a:xfrm>
              <a:prstGeom prst="rect">
                <a:avLst/>
              </a:prstGeom>
              <a:blipFill>
                <a:blip r:embed="rId3"/>
                <a:stretch>
                  <a:fillRect l="-2279" t="-4587" b="-137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/>
              <p:cNvSpPr txBox="1"/>
              <p:nvPr/>
            </p:nvSpPr>
            <p:spPr>
              <a:xfrm>
                <a:off x="3982077" y="1668510"/>
                <a:ext cx="2388176" cy="664926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altLang="zh-CN" sz="1800" b="0" dirty="0">
                    <a:solidFill>
                      <a:srgbClr val="007F00"/>
                    </a:solidFill>
                    <a:latin typeface="Candara" panose="020E0502030303020204" pitchFamily="34" charset="0"/>
                    <a:ea typeface="微软雅黑" panose="020B0503020204020204" pitchFamily="34" charset="-122"/>
                    <a:sym typeface="+mn-ea"/>
                  </a:rPr>
                  <a:t>Reverse Push </a:t>
                </a:r>
              </a:p>
              <a:p>
                <a:r>
                  <a:rPr lang="en-US" altLang="zh-CN" sz="1800" b="0" dirty="0">
                    <a:solidFill>
                      <a:srgbClr val="007F00"/>
                    </a:solidFill>
                    <a:latin typeface="Candara" panose="020E0502030303020204" pitchFamily="34" charset="0"/>
                    <a:ea typeface="微软雅黑" panose="020B0503020204020204" pitchFamily="34" charset="-122"/>
                    <a:sym typeface="+mn-ea"/>
                  </a:rPr>
                  <a:t>Propagation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1800" b="1" i="1" smtClean="0">
                            <a:solidFill>
                              <a:srgbClr val="007F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1800" b="1" i="0" smtClean="0">
                            <a:solidFill>
                              <a:srgbClr val="007F00"/>
                            </a:solidFill>
                            <a:latin typeface="Cambria Math" panose="02040503050406030204" pitchFamily="18" charset="0"/>
                          </a:rPr>
                          <m:t>𝐑</m:t>
                        </m:r>
                      </m:e>
                      <m:sup>
                        <m:d>
                          <m:dPr>
                            <m:ctrlPr>
                              <a:rPr kumimoji="1" lang="en-US" altLang="zh-CN" sz="1800" b="1" i="1" smtClean="0">
                                <a:solidFill>
                                  <a:srgbClr val="007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>
                                <a:solidFill>
                                  <a:srgbClr val="007F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altLang="zh-CN" sz="1800" b="0" dirty="0">
                    <a:solidFill>
                      <a:srgbClr val="007F00"/>
                    </a:solidFill>
                    <a:latin typeface="Candara" panose="020E0502030303020204" pitchFamily="34" charset="0"/>
                    <a:ea typeface="微软雅黑" panose="020B0503020204020204" pitchFamily="34" charset="-122"/>
                    <a:sym typeface="+mn-ea"/>
                  </a:rPr>
                  <a:t>,</a:t>
                </a:r>
                <a:r>
                  <a:rPr kumimoji="1" lang="en-US" altLang="zh-CN" sz="1800" dirty="0">
                    <a:solidFill>
                      <a:srgbClr val="007F0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1800" i="1">
                            <a:solidFill>
                              <a:srgbClr val="007F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1800">
                            <a:solidFill>
                              <a:srgbClr val="007F00"/>
                            </a:solidFill>
                            <a:latin typeface="Cambria Math" panose="02040503050406030204" pitchFamily="18" charset="0"/>
                          </a:rPr>
                          <m:t>𝐐</m:t>
                        </m:r>
                      </m:e>
                      <m:sup>
                        <m:r>
                          <a:rPr kumimoji="1" lang="en-US" altLang="zh-CN" sz="1800">
                            <a:solidFill>
                              <a:srgbClr val="007F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kumimoji="1" lang="en-US" altLang="zh-CN" sz="1800">
                            <a:solidFill>
                              <a:srgbClr val="007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ℓ)</m:t>
                        </m:r>
                      </m:sup>
                    </m:sSup>
                  </m:oMath>
                </a14:m>
                <a:endParaRPr lang="en-US" altLang="zh-CN" sz="1800" b="0" dirty="0">
                  <a:solidFill>
                    <a:srgbClr val="007F00"/>
                  </a:solidFill>
                  <a:latin typeface="Candara" panose="020E0502030303020204" pitchFamily="34" charset="0"/>
                  <a:ea typeface="微软雅黑" panose="020B0503020204020204" pitchFamily="34" charset="-122"/>
                  <a:sym typeface="+mn-ea"/>
                </a:endParaRPr>
              </a:p>
            </p:txBody>
          </p:sp>
        </mc:Choice>
        <mc:Fallback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2077" y="1668510"/>
                <a:ext cx="2388176" cy="664926"/>
              </a:xfrm>
              <a:prstGeom prst="rect">
                <a:avLst/>
              </a:prstGeom>
              <a:blipFill>
                <a:blip r:embed="rId4"/>
                <a:stretch>
                  <a:fillRect l="-2041" t="-5505" b="-137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本框 15"/>
          <p:cNvSpPr txBox="1"/>
          <p:nvPr/>
        </p:nvSpPr>
        <p:spPr>
          <a:xfrm>
            <a:off x="688254" y="3468568"/>
            <a:ext cx="1974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0" dirty="0">
                <a:latin typeface="Candara" panose="020E0502030303020204" pitchFamily="34" charset="0"/>
                <a:ea typeface="微软雅黑" panose="020B0503020204020204" pitchFamily="34" charset="-122"/>
                <a:sym typeface="+mn-ea"/>
              </a:rPr>
              <a:t>training node</a:t>
            </a:r>
            <a:endParaRPr lang="zh-CN" altLang="en-US" sz="1800" b="0" dirty="0">
              <a:latin typeface="Candara" panose="020E0502030303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47659056-41D3-4E15-9891-49900FA5D13B}"/>
                  </a:ext>
                </a:extLst>
              </p:cNvPr>
              <p:cNvSpPr/>
              <p:nvPr/>
            </p:nvSpPr>
            <p:spPr>
              <a:xfrm>
                <a:off x="6640195" y="5338368"/>
                <a:ext cx="94814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𝐗</m:t>
                      </m:r>
                      <m:r>
                        <a:rPr kumimoji="1"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[:,0]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47659056-41D3-4E15-9891-49900FA5D1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0195" y="5338368"/>
                <a:ext cx="948145" cy="400110"/>
              </a:xfrm>
              <a:prstGeom prst="rect">
                <a:avLst/>
              </a:prstGeom>
              <a:blipFill>
                <a:blip r:embed="rId5"/>
                <a:stretch>
                  <a:fillRect b="-169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5" name="表格 14">
            <a:extLst>
              <a:ext uri="{FF2B5EF4-FFF2-40B4-BE49-F238E27FC236}">
                <a16:creationId xmlns:a16="http://schemas.microsoft.com/office/drawing/2014/main" id="{1F1CC5EF-4A17-4229-B947-15655E568A0B}"/>
              </a:ext>
            </a:extLst>
          </p:cNvPr>
          <p:cNvGraphicFramePr>
            <a:graphicFrameLocks noGrp="1"/>
          </p:cNvGraphicFramePr>
          <p:nvPr/>
        </p:nvGraphicFramePr>
        <p:xfrm>
          <a:off x="6761422" y="2393217"/>
          <a:ext cx="597984" cy="28800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7984">
                  <a:extLst>
                    <a:ext uri="{9D8B030D-6E8A-4147-A177-3AD203B41FA5}">
                      <a16:colId xmlns:a16="http://schemas.microsoft.com/office/drawing/2014/main" val="3149267108"/>
                    </a:ext>
                  </a:extLst>
                </a:gridCol>
              </a:tblGrid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0.003</a:t>
                      </a:r>
                      <a:endParaRPr lang="zh-CN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2539008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0.09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4024599"/>
                  </a:ext>
                </a:extLst>
              </a:tr>
              <a:tr h="82285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/>
                        <a:t>…</a:t>
                      </a:r>
                      <a:endParaRPr lang="zh-CN" altLang="en-US" sz="2000" dirty="0"/>
                    </a:p>
                  </a:txBody>
                  <a:tcPr vert="eaVert"/>
                </a:tc>
                <a:extLst>
                  <a:ext uri="{0D108BD9-81ED-4DB2-BD59-A6C34878D82A}">
                    <a16:rowId xmlns:a16="http://schemas.microsoft.com/office/drawing/2014/main" val="4175281337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0.5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4479538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0.001</a:t>
                      </a:r>
                      <a:endParaRPr lang="zh-CN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7123946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0.1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2139794"/>
                  </a:ext>
                </a:extLst>
              </a:tr>
            </a:tbl>
          </a:graphicData>
        </a:graphic>
      </p:graphicFrame>
      <p:graphicFrame>
        <p:nvGraphicFramePr>
          <p:cNvPr id="25" name="表格 24">
            <a:extLst>
              <a:ext uri="{FF2B5EF4-FFF2-40B4-BE49-F238E27FC236}">
                <a16:creationId xmlns:a16="http://schemas.microsoft.com/office/drawing/2014/main" id="{2E6E7B28-45E3-4BDB-A545-A13BEDD645A4}"/>
              </a:ext>
            </a:extLst>
          </p:cNvPr>
          <p:cNvGraphicFramePr>
            <a:graphicFrameLocks noGrp="1"/>
          </p:cNvGraphicFramePr>
          <p:nvPr/>
        </p:nvGraphicFramePr>
        <p:xfrm>
          <a:off x="8308523" y="2399568"/>
          <a:ext cx="597984" cy="28800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7984">
                  <a:extLst>
                    <a:ext uri="{9D8B030D-6E8A-4147-A177-3AD203B41FA5}">
                      <a16:colId xmlns:a16="http://schemas.microsoft.com/office/drawing/2014/main" val="3149267108"/>
                    </a:ext>
                  </a:extLst>
                </a:gridCol>
              </a:tblGrid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0.009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2539008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0.002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4024599"/>
                  </a:ext>
                </a:extLst>
              </a:tr>
              <a:tr h="82285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/>
                        <a:t>…</a:t>
                      </a:r>
                      <a:endParaRPr lang="zh-CN" altLang="en-US" sz="2000" dirty="0"/>
                    </a:p>
                  </a:txBody>
                  <a:tcPr vert="eaVert"/>
                </a:tc>
                <a:extLst>
                  <a:ext uri="{0D108BD9-81ED-4DB2-BD59-A6C34878D82A}">
                    <a16:rowId xmlns:a16="http://schemas.microsoft.com/office/drawing/2014/main" val="4175281337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0.01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4479538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0.001</a:t>
                      </a:r>
                      <a:endParaRPr lang="zh-CN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7123946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0.002</a:t>
                      </a:r>
                      <a:endParaRPr lang="zh-CN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2139794"/>
                  </a:ext>
                </a:extLst>
              </a:tr>
            </a:tbl>
          </a:graphicData>
        </a:graphic>
      </p:graphicFrame>
      <p:sp>
        <p:nvSpPr>
          <p:cNvPr id="26" name="文本框 25">
            <a:extLst>
              <a:ext uri="{FF2B5EF4-FFF2-40B4-BE49-F238E27FC236}">
                <a16:creationId xmlns:a16="http://schemas.microsoft.com/office/drawing/2014/main" id="{4B82D841-494B-45B5-9680-217F7EBDF847}"/>
              </a:ext>
            </a:extLst>
          </p:cNvPr>
          <p:cNvSpPr txBox="1"/>
          <p:nvPr/>
        </p:nvSpPr>
        <p:spPr>
          <a:xfrm>
            <a:off x="7578825" y="5295433"/>
            <a:ext cx="432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/>
              <a:t>…</a:t>
            </a:r>
            <a:endParaRPr kumimoji="1" lang="zh-CN" alt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84286CD4-90A2-47C3-8612-5104245D4BA4}"/>
                  </a:ext>
                </a:extLst>
              </p:cNvPr>
              <p:cNvSpPr/>
              <p:nvPr/>
            </p:nvSpPr>
            <p:spPr>
              <a:xfrm>
                <a:off x="8043610" y="5338368"/>
                <a:ext cx="112780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𝐗</m:t>
                      </m:r>
                      <m:r>
                        <a:rPr kumimoji="1"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[:,−1]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84286CD4-90A2-47C3-8612-5104245D4B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3610" y="5338368"/>
                <a:ext cx="1127809" cy="400110"/>
              </a:xfrm>
              <a:prstGeom prst="rect">
                <a:avLst/>
              </a:prstGeom>
              <a:blipFill>
                <a:blip r:embed="rId6"/>
                <a:stretch>
                  <a:fillRect b="-169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8" name="直接箭头连接符 97">
            <a:extLst>
              <a:ext uri="{FF2B5EF4-FFF2-40B4-BE49-F238E27FC236}">
                <a16:creationId xmlns:a16="http://schemas.microsoft.com/office/drawing/2014/main" id="{974BDD3D-23B8-4C7B-B73C-06505ACB08E9}"/>
              </a:ext>
            </a:extLst>
          </p:cNvPr>
          <p:cNvCxnSpPr>
            <a:cxnSpLocks/>
            <a:stCxn id="192" idx="37"/>
            <a:endCxn id="193" idx="17"/>
          </p:cNvCxnSpPr>
          <p:nvPr/>
        </p:nvCxnSpPr>
        <p:spPr>
          <a:xfrm>
            <a:off x="2175909" y="3861365"/>
            <a:ext cx="526168" cy="487152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1" name="直接箭头连接符 100">
            <a:extLst>
              <a:ext uri="{FF2B5EF4-FFF2-40B4-BE49-F238E27FC236}">
                <a16:creationId xmlns:a16="http://schemas.microsoft.com/office/drawing/2014/main" id="{D756167F-D519-4F26-B57E-10168A2EEA87}"/>
              </a:ext>
            </a:extLst>
          </p:cNvPr>
          <p:cNvCxnSpPr>
            <a:cxnSpLocks/>
            <a:stCxn id="192" idx="0"/>
            <a:endCxn id="194" idx="26"/>
          </p:cNvCxnSpPr>
          <p:nvPr/>
        </p:nvCxnSpPr>
        <p:spPr>
          <a:xfrm flipV="1">
            <a:off x="2201465" y="3535957"/>
            <a:ext cx="433945" cy="251420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6" name="直接箭头连接符 105">
            <a:extLst>
              <a:ext uri="{FF2B5EF4-FFF2-40B4-BE49-F238E27FC236}">
                <a16:creationId xmlns:a16="http://schemas.microsoft.com/office/drawing/2014/main" id="{05DFFA56-B134-40A3-9384-6E2001FA01DD}"/>
              </a:ext>
            </a:extLst>
          </p:cNvPr>
          <p:cNvCxnSpPr>
            <a:cxnSpLocks/>
            <a:stCxn id="194" idx="0"/>
            <a:endCxn id="196" idx="19"/>
          </p:cNvCxnSpPr>
          <p:nvPr/>
        </p:nvCxnSpPr>
        <p:spPr>
          <a:xfrm>
            <a:off x="2792077" y="3465282"/>
            <a:ext cx="542074" cy="477548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9" name="直接箭头连接符 108">
            <a:extLst>
              <a:ext uri="{FF2B5EF4-FFF2-40B4-BE49-F238E27FC236}">
                <a16:creationId xmlns:a16="http://schemas.microsoft.com/office/drawing/2014/main" id="{13F24949-23E6-4F88-B91E-35918A6B2D74}"/>
              </a:ext>
            </a:extLst>
          </p:cNvPr>
          <p:cNvCxnSpPr>
            <a:cxnSpLocks/>
            <a:stCxn id="194" idx="42"/>
            <a:endCxn id="198" idx="24"/>
          </p:cNvCxnSpPr>
          <p:nvPr/>
        </p:nvCxnSpPr>
        <p:spPr>
          <a:xfrm flipV="1">
            <a:off x="2792077" y="3374801"/>
            <a:ext cx="548741" cy="104837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2" name="直接箭头连接符 111">
            <a:extLst>
              <a:ext uri="{FF2B5EF4-FFF2-40B4-BE49-F238E27FC236}">
                <a16:creationId xmlns:a16="http://schemas.microsoft.com/office/drawing/2014/main" id="{EA11DA2C-0466-4BAF-AE7A-3C6B33752BFB}"/>
              </a:ext>
            </a:extLst>
          </p:cNvPr>
          <p:cNvCxnSpPr>
            <a:cxnSpLocks/>
            <a:stCxn id="194" idx="2"/>
            <a:endCxn id="199" idx="26"/>
          </p:cNvCxnSpPr>
          <p:nvPr/>
        </p:nvCxnSpPr>
        <p:spPr>
          <a:xfrm flipV="1">
            <a:off x="2785410" y="2801268"/>
            <a:ext cx="564761" cy="638615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55" name="标题 1">
            <a:extLst>
              <a:ext uri="{FF2B5EF4-FFF2-40B4-BE49-F238E27FC236}">
                <a16:creationId xmlns:a16="http://schemas.microsoft.com/office/drawing/2014/main" id="{380C40AA-35A1-4974-B092-B8951E867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398" y="140048"/>
            <a:ext cx="7750074" cy="1128712"/>
          </a:xfrm>
        </p:spPr>
        <p:txBody>
          <a:bodyPr/>
          <a:lstStyle/>
          <a:p>
            <a:r>
              <a:rPr kumimoji="1" lang="en-US" altLang="zh-CN" sz="3200" dirty="0"/>
              <a:t>Bidirectional Propagation</a:t>
            </a:r>
            <a:endParaRPr kumimoji="1"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015361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Freeform 18"/>
          <p:cNvSpPr/>
          <p:nvPr/>
        </p:nvSpPr>
        <p:spPr bwMode="auto">
          <a:xfrm flipH="1">
            <a:off x="2021465" y="3707868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solidFill>
            <a:schemeClr val="bg1">
              <a:lumMod val="50000"/>
            </a:schemeClr>
          </a:solidFill>
          <a:ln w="26988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3" name="Freeform 18"/>
          <p:cNvSpPr/>
          <p:nvPr/>
        </p:nvSpPr>
        <p:spPr bwMode="auto">
          <a:xfrm flipH="1">
            <a:off x="2689855" y="4305450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4" name="Freeform 18"/>
          <p:cNvSpPr/>
          <p:nvPr/>
        </p:nvSpPr>
        <p:spPr bwMode="auto">
          <a:xfrm flipH="1">
            <a:off x="2612077" y="338577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5" name="Freeform 18"/>
          <p:cNvSpPr/>
          <p:nvPr/>
        </p:nvSpPr>
        <p:spPr bwMode="auto">
          <a:xfrm flipH="1">
            <a:off x="3331929" y="4666386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6" name="Freeform 18"/>
          <p:cNvSpPr/>
          <p:nvPr/>
        </p:nvSpPr>
        <p:spPr bwMode="auto">
          <a:xfrm flipH="1">
            <a:off x="3331929" y="3876572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8" name="Freeform 18"/>
          <p:cNvSpPr/>
          <p:nvPr/>
        </p:nvSpPr>
        <p:spPr bwMode="auto">
          <a:xfrm flipH="1">
            <a:off x="3331929" y="324670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9" name="Freeform 18"/>
          <p:cNvSpPr/>
          <p:nvPr/>
        </p:nvSpPr>
        <p:spPr bwMode="auto">
          <a:xfrm flipH="1">
            <a:off x="3326838" y="2651084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14" name="直接箭头连接符 213"/>
          <p:cNvCxnSpPr>
            <a:stCxn id="193" idx="39"/>
            <a:endCxn id="195" idx="19"/>
          </p:cNvCxnSpPr>
          <p:nvPr/>
        </p:nvCxnSpPr>
        <p:spPr>
          <a:xfrm>
            <a:off x="2859220" y="4437330"/>
            <a:ext cx="474980" cy="295275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15" name="直接箭头连接符 214"/>
          <p:cNvCxnSpPr>
            <a:stCxn id="193" idx="2"/>
          </p:cNvCxnSpPr>
          <p:nvPr/>
        </p:nvCxnSpPr>
        <p:spPr>
          <a:xfrm flipV="1">
            <a:off x="2863188" y="4036518"/>
            <a:ext cx="496811" cy="323042"/>
          </a:xfrm>
          <a:prstGeom prst="straightConnector1">
            <a:avLst/>
          </a:prstGeom>
          <a:ln w="31750">
            <a:solidFill>
              <a:srgbClr val="0052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34" name="直接箭头连接符 233"/>
          <p:cNvCxnSpPr>
            <a:cxnSpLocks/>
            <a:stCxn id="237" idx="24"/>
          </p:cNvCxnSpPr>
          <p:nvPr/>
        </p:nvCxnSpPr>
        <p:spPr>
          <a:xfrm>
            <a:off x="5884238" y="3792838"/>
            <a:ext cx="890046" cy="390310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5" name="直接箭头连接符 234"/>
          <p:cNvCxnSpPr>
            <a:cxnSpLocks/>
            <a:stCxn id="236" idx="19"/>
          </p:cNvCxnSpPr>
          <p:nvPr/>
        </p:nvCxnSpPr>
        <p:spPr>
          <a:xfrm>
            <a:off x="6149511" y="4107401"/>
            <a:ext cx="611911" cy="121373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6" name="Freeform 18"/>
          <p:cNvSpPr/>
          <p:nvPr/>
        </p:nvSpPr>
        <p:spPr bwMode="auto">
          <a:xfrm>
            <a:off x="5971733" y="404114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37" name="Freeform 18"/>
          <p:cNvSpPr/>
          <p:nvPr/>
        </p:nvSpPr>
        <p:spPr bwMode="auto">
          <a:xfrm>
            <a:off x="5713127" y="3664740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39" name="直接箭头连接符 238"/>
          <p:cNvCxnSpPr>
            <a:stCxn id="240" idx="20"/>
            <a:endCxn id="236" idx="41"/>
          </p:cNvCxnSpPr>
          <p:nvPr/>
        </p:nvCxnSpPr>
        <p:spPr>
          <a:xfrm flipV="1">
            <a:off x="5099474" y="4148020"/>
            <a:ext cx="873125" cy="403225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0" name="Freeform 18"/>
          <p:cNvSpPr/>
          <p:nvPr/>
        </p:nvSpPr>
        <p:spPr bwMode="auto">
          <a:xfrm>
            <a:off x="4920109" y="4471736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1" name="Freeform 18"/>
          <p:cNvSpPr/>
          <p:nvPr/>
        </p:nvSpPr>
        <p:spPr bwMode="auto">
          <a:xfrm>
            <a:off x="4985514" y="3979128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42" name="直接箭头连接符 241"/>
          <p:cNvCxnSpPr>
            <a:stCxn id="244" idx="23"/>
            <a:endCxn id="237" idx="3"/>
          </p:cNvCxnSpPr>
          <p:nvPr/>
        </p:nvCxnSpPr>
        <p:spPr>
          <a:xfrm>
            <a:off x="5081536" y="3617413"/>
            <a:ext cx="643890" cy="90170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3" name="直接箭头连接符 242"/>
          <p:cNvCxnSpPr>
            <a:stCxn id="241" idx="19"/>
            <a:endCxn id="237" idx="41"/>
          </p:cNvCxnSpPr>
          <p:nvPr/>
        </p:nvCxnSpPr>
        <p:spPr>
          <a:xfrm flipV="1">
            <a:off x="5163292" y="3771066"/>
            <a:ext cx="551180" cy="273685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4" name="Freeform 18"/>
          <p:cNvSpPr/>
          <p:nvPr/>
        </p:nvSpPr>
        <p:spPr bwMode="auto">
          <a:xfrm>
            <a:off x="4904869" y="3502097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45" name="直接箭头连接符 244"/>
          <p:cNvCxnSpPr>
            <a:cxnSpLocks/>
            <a:stCxn id="248" idx="24"/>
          </p:cNvCxnSpPr>
          <p:nvPr/>
        </p:nvCxnSpPr>
        <p:spPr>
          <a:xfrm>
            <a:off x="6022028" y="4663921"/>
            <a:ext cx="752256" cy="359724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6" name="直接箭头连接符 245"/>
          <p:cNvCxnSpPr>
            <a:cxnSpLocks/>
            <a:stCxn id="247" idx="19"/>
          </p:cNvCxnSpPr>
          <p:nvPr/>
        </p:nvCxnSpPr>
        <p:spPr>
          <a:xfrm>
            <a:off x="6047906" y="4959434"/>
            <a:ext cx="726378" cy="128423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7" name="Freeform 18"/>
          <p:cNvSpPr/>
          <p:nvPr/>
        </p:nvSpPr>
        <p:spPr bwMode="auto">
          <a:xfrm>
            <a:off x="5870128" y="4893176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8" name="Freeform 18"/>
          <p:cNvSpPr/>
          <p:nvPr/>
        </p:nvSpPr>
        <p:spPr bwMode="auto">
          <a:xfrm>
            <a:off x="5850917" y="453582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49" name="直接箭头连接符 248"/>
          <p:cNvCxnSpPr>
            <a:stCxn id="252" idx="20"/>
            <a:endCxn id="247" idx="41"/>
          </p:cNvCxnSpPr>
          <p:nvPr/>
        </p:nvCxnSpPr>
        <p:spPr>
          <a:xfrm flipV="1">
            <a:off x="5521325" y="4999990"/>
            <a:ext cx="349885" cy="281940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2" name="Freeform 18"/>
          <p:cNvSpPr/>
          <p:nvPr/>
        </p:nvSpPr>
        <p:spPr bwMode="auto">
          <a:xfrm>
            <a:off x="5341744" y="5202636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54" name="直接箭头连接符 253"/>
          <p:cNvCxnSpPr>
            <a:stCxn id="240" idx="23"/>
            <a:endCxn id="248" idx="41"/>
          </p:cNvCxnSpPr>
          <p:nvPr/>
        </p:nvCxnSpPr>
        <p:spPr>
          <a:xfrm>
            <a:off x="5096510" y="4587240"/>
            <a:ext cx="755650" cy="55245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6" name="直接箭头连接符 265"/>
          <p:cNvCxnSpPr>
            <a:cxnSpLocks/>
            <a:stCxn id="269" idx="24"/>
          </p:cNvCxnSpPr>
          <p:nvPr/>
        </p:nvCxnSpPr>
        <p:spPr>
          <a:xfrm>
            <a:off x="6050031" y="2924623"/>
            <a:ext cx="698529" cy="130998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7" name="直接箭头连接符 266"/>
          <p:cNvCxnSpPr>
            <a:cxnSpLocks/>
            <a:stCxn id="268" idx="19"/>
          </p:cNvCxnSpPr>
          <p:nvPr/>
        </p:nvCxnSpPr>
        <p:spPr>
          <a:xfrm flipV="1">
            <a:off x="5889219" y="3113685"/>
            <a:ext cx="859341" cy="141376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8" name="Freeform 18"/>
          <p:cNvSpPr/>
          <p:nvPr/>
        </p:nvSpPr>
        <p:spPr bwMode="auto">
          <a:xfrm>
            <a:off x="5711441" y="318880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69" name="Freeform 18"/>
          <p:cNvSpPr/>
          <p:nvPr/>
        </p:nvSpPr>
        <p:spPr bwMode="auto">
          <a:xfrm>
            <a:off x="5878920" y="2796525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70" name="直接箭头连接符 269"/>
          <p:cNvCxnSpPr>
            <a:stCxn id="273" idx="25"/>
            <a:endCxn id="268" idx="1"/>
          </p:cNvCxnSpPr>
          <p:nvPr/>
        </p:nvCxnSpPr>
        <p:spPr>
          <a:xfrm>
            <a:off x="5084611" y="3144644"/>
            <a:ext cx="628650" cy="110490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3" name="Freeform 18"/>
          <p:cNvSpPr/>
          <p:nvPr/>
        </p:nvSpPr>
        <p:spPr bwMode="auto">
          <a:xfrm>
            <a:off x="4920167" y="300550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74" name="直接箭头连接符 273"/>
          <p:cNvCxnSpPr>
            <a:stCxn id="276" idx="23"/>
            <a:endCxn id="269" idx="3"/>
          </p:cNvCxnSpPr>
          <p:nvPr/>
        </p:nvCxnSpPr>
        <p:spPr>
          <a:xfrm>
            <a:off x="5341309" y="2509168"/>
            <a:ext cx="549275" cy="330835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5" name="直接箭头连接符 274"/>
          <p:cNvCxnSpPr>
            <a:stCxn id="273" idx="19"/>
            <a:endCxn id="269" idx="41"/>
          </p:cNvCxnSpPr>
          <p:nvPr/>
        </p:nvCxnSpPr>
        <p:spPr>
          <a:xfrm flipV="1">
            <a:off x="5097945" y="2903486"/>
            <a:ext cx="782320" cy="168275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6" name="Freeform 18"/>
          <p:cNvSpPr/>
          <p:nvPr/>
        </p:nvSpPr>
        <p:spPr bwMode="auto">
          <a:xfrm>
            <a:off x="5165277" y="2393217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78" name="文本框 277"/>
          <p:cNvSpPr txBox="1"/>
          <p:nvPr/>
        </p:nvSpPr>
        <p:spPr>
          <a:xfrm>
            <a:off x="6503670" y="1867851"/>
            <a:ext cx="2316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0" dirty="0">
                <a:latin typeface="Candara" panose="020E0502030303020204" pitchFamily="34" charset="0"/>
                <a:ea typeface="微软雅黑" panose="020B0503020204020204" pitchFamily="34" charset="-122"/>
              </a:rPr>
              <a:t>feature vector</a:t>
            </a:r>
          </a:p>
        </p:txBody>
      </p:sp>
      <p:sp>
        <p:nvSpPr>
          <p:cNvPr id="1025" name="任意多边形 1024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0" t="0" r="0" b="0"/>
            <a:pathLst/>
          </a:custGeom>
          <a:noFill/>
          <a:ln w="9525">
            <a:noFill/>
          </a:ln>
        </p:spPr>
      </p:sp>
      <p:cxnSp>
        <p:nvCxnSpPr>
          <p:cNvPr id="7" name="直接箭头连接符 6"/>
          <p:cNvCxnSpPr>
            <a:cxnSpLocks/>
            <a:stCxn id="198" idx="41"/>
          </p:cNvCxnSpPr>
          <p:nvPr/>
        </p:nvCxnSpPr>
        <p:spPr>
          <a:xfrm>
            <a:off x="3510818" y="3353820"/>
            <a:ext cx="713545" cy="271036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" name="直接箭头连接符 7"/>
          <p:cNvCxnSpPr>
            <a:cxnSpLocks/>
            <a:stCxn id="196" idx="1"/>
          </p:cNvCxnSpPr>
          <p:nvPr/>
        </p:nvCxnSpPr>
        <p:spPr>
          <a:xfrm flipV="1">
            <a:off x="3509707" y="3639443"/>
            <a:ext cx="681294" cy="303387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" name="直接箭头连接符 8"/>
          <p:cNvCxnSpPr>
            <a:cxnSpLocks/>
            <a:endCxn id="244" idx="2"/>
          </p:cNvCxnSpPr>
          <p:nvPr/>
        </p:nvCxnSpPr>
        <p:spPr>
          <a:xfrm flipV="1">
            <a:off x="4233304" y="3556207"/>
            <a:ext cx="678232" cy="44266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>
            <a:cxnSpLocks/>
            <a:endCxn id="240" idx="5"/>
          </p:cNvCxnSpPr>
          <p:nvPr/>
        </p:nvCxnSpPr>
        <p:spPr>
          <a:xfrm>
            <a:off x="4196691" y="3672257"/>
            <a:ext cx="752307" cy="822669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>
            <a:cxnSpLocks/>
            <a:endCxn id="241" idx="4"/>
          </p:cNvCxnSpPr>
          <p:nvPr/>
        </p:nvCxnSpPr>
        <p:spPr>
          <a:xfrm>
            <a:off x="4204989" y="3632766"/>
            <a:ext cx="800525" cy="378387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/>
              <p:cNvSpPr txBox="1"/>
              <p:nvPr/>
            </p:nvSpPr>
            <p:spPr>
              <a:xfrm>
                <a:off x="1201942" y="1853265"/>
                <a:ext cx="2138876" cy="6649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800" b="0" dirty="0">
                    <a:solidFill>
                      <a:srgbClr val="395DFF"/>
                    </a:solidFill>
                    <a:latin typeface="Candara" panose="020E0502030303020204" pitchFamily="34" charset="0"/>
                    <a:ea typeface="微软雅黑" panose="020B0503020204020204" pitchFamily="34" charset="-122"/>
                  </a:rPr>
                  <a:t>Monte Carlo Propagation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1800" b="1" i="1" smtClean="0">
                            <a:solidFill>
                              <a:srgbClr val="395D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1800" b="1" i="0" smtClean="0">
                            <a:solidFill>
                              <a:srgbClr val="395DFF"/>
                            </a:solidFill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p>
                        <m:d>
                          <m:dPr>
                            <m:ctrlPr>
                              <a:rPr kumimoji="1" lang="en-US" altLang="zh-CN" sz="1800" b="1" i="1" smtClean="0">
                                <a:solidFill>
                                  <a:srgbClr val="395D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b="1" i="0">
                                <a:solidFill>
                                  <a:srgbClr val="395D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</m:d>
                      </m:sup>
                    </m:sSup>
                  </m:oMath>
                </a14:m>
                <a:endParaRPr lang="en-US" altLang="zh-CN" sz="2400" b="0" dirty="0">
                  <a:solidFill>
                    <a:srgbClr val="395DFF"/>
                  </a:solidFill>
                  <a:latin typeface="Candara" panose="020E0502030303020204" pitchFamily="34" charset="0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1942" y="1853265"/>
                <a:ext cx="2138876" cy="664926"/>
              </a:xfrm>
              <a:prstGeom prst="rect">
                <a:avLst/>
              </a:prstGeom>
              <a:blipFill>
                <a:blip r:embed="rId3"/>
                <a:stretch>
                  <a:fillRect l="-2279" t="-4587" b="-137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/>
              <p:cNvSpPr txBox="1"/>
              <p:nvPr/>
            </p:nvSpPr>
            <p:spPr>
              <a:xfrm>
                <a:off x="3982077" y="1668510"/>
                <a:ext cx="2388176" cy="664926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altLang="zh-CN" sz="1800" b="0" dirty="0">
                    <a:solidFill>
                      <a:srgbClr val="007F00"/>
                    </a:solidFill>
                    <a:latin typeface="Candara" panose="020E0502030303020204" pitchFamily="34" charset="0"/>
                    <a:ea typeface="微软雅黑" panose="020B0503020204020204" pitchFamily="34" charset="-122"/>
                    <a:sym typeface="+mn-ea"/>
                  </a:rPr>
                  <a:t>Reverse Push </a:t>
                </a:r>
              </a:p>
              <a:p>
                <a:r>
                  <a:rPr lang="en-US" altLang="zh-CN" sz="1800" b="0" dirty="0">
                    <a:solidFill>
                      <a:srgbClr val="007F00"/>
                    </a:solidFill>
                    <a:latin typeface="Candara" panose="020E0502030303020204" pitchFamily="34" charset="0"/>
                    <a:ea typeface="微软雅黑" panose="020B0503020204020204" pitchFamily="34" charset="-122"/>
                    <a:sym typeface="+mn-ea"/>
                  </a:rPr>
                  <a:t>Propagation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1800" b="1" i="1" smtClean="0">
                            <a:solidFill>
                              <a:srgbClr val="007F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1800" b="1" i="0" smtClean="0">
                            <a:solidFill>
                              <a:srgbClr val="007F00"/>
                            </a:solidFill>
                            <a:latin typeface="Cambria Math" panose="02040503050406030204" pitchFamily="18" charset="0"/>
                          </a:rPr>
                          <m:t>𝐑</m:t>
                        </m:r>
                      </m:e>
                      <m:sup>
                        <m:d>
                          <m:dPr>
                            <m:ctrlPr>
                              <a:rPr kumimoji="1" lang="en-US" altLang="zh-CN" sz="1800" b="1" i="1" smtClean="0">
                                <a:solidFill>
                                  <a:srgbClr val="007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>
                                <a:solidFill>
                                  <a:srgbClr val="007F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altLang="zh-CN" sz="1800" b="0" dirty="0">
                    <a:solidFill>
                      <a:srgbClr val="007F00"/>
                    </a:solidFill>
                    <a:latin typeface="Candara" panose="020E0502030303020204" pitchFamily="34" charset="0"/>
                    <a:ea typeface="微软雅黑" panose="020B0503020204020204" pitchFamily="34" charset="-122"/>
                    <a:sym typeface="+mn-ea"/>
                  </a:rPr>
                  <a:t>,</a:t>
                </a:r>
                <a:r>
                  <a:rPr kumimoji="1" lang="en-US" altLang="zh-CN" sz="1800" dirty="0">
                    <a:solidFill>
                      <a:srgbClr val="007F0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1800" i="1">
                            <a:solidFill>
                              <a:srgbClr val="007F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1800">
                            <a:solidFill>
                              <a:srgbClr val="007F00"/>
                            </a:solidFill>
                            <a:latin typeface="Cambria Math" panose="02040503050406030204" pitchFamily="18" charset="0"/>
                          </a:rPr>
                          <m:t>𝐐</m:t>
                        </m:r>
                      </m:e>
                      <m:sup>
                        <m:r>
                          <a:rPr kumimoji="1" lang="en-US" altLang="zh-CN" sz="1800">
                            <a:solidFill>
                              <a:srgbClr val="007F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kumimoji="1" lang="en-US" altLang="zh-CN" sz="1800">
                            <a:solidFill>
                              <a:srgbClr val="007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ℓ)</m:t>
                        </m:r>
                      </m:sup>
                    </m:sSup>
                  </m:oMath>
                </a14:m>
                <a:endParaRPr lang="en-US" altLang="zh-CN" sz="1800" b="0" dirty="0">
                  <a:solidFill>
                    <a:srgbClr val="007F00"/>
                  </a:solidFill>
                  <a:latin typeface="Candara" panose="020E0502030303020204" pitchFamily="34" charset="0"/>
                  <a:ea typeface="微软雅黑" panose="020B0503020204020204" pitchFamily="34" charset="-122"/>
                  <a:sym typeface="+mn-ea"/>
                </a:endParaRPr>
              </a:p>
            </p:txBody>
          </p:sp>
        </mc:Choice>
        <mc:Fallback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2077" y="1668510"/>
                <a:ext cx="2388176" cy="664926"/>
              </a:xfrm>
              <a:prstGeom prst="rect">
                <a:avLst/>
              </a:prstGeom>
              <a:blipFill>
                <a:blip r:embed="rId4"/>
                <a:stretch>
                  <a:fillRect l="-2041" t="-5505" b="-137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本框 15"/>
          <p:cNvSpPr txBox="1"/>
          <p:nvPr/>
        </p:nvSpPr>
        <p:spPr>
          <a:xfrm>
            <a:off x="688254" y="3468568"/>
            <a:ext cx="1974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0" dirty="0">
                <a:latin typeface="Candara" panose="020E0502030303020204" pitchFamily="34" charset="0"/>
                <a:ea typeface="微软雅黑" panose="020B0503020204020204" pitchFamily="34" charset="-122"/>
                <a:sym typeface="+mn-ea"/>
              </a:rPr>
              <a:t>training node</a:t>
            </a:r>
            <a:endParaRPr lang="zh-CN" altLang="en-US" sz="1800" b="0" dirty="0">
              <a:latin typeface="Candara" panose="020E0502030303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47659056-41D3-4E15-9891-49900FA5D13B}"/>
                  </a:ext>
                </a:extLst>
              </p:cNvPr>
              <p:cNvSpPr/>
              <p:nvPr/>
            </p:nvSpPr>
            <p:spPr>
              <a:xfrm>
                <a:off x="6640195" y="5338368"/>
                <a:ext cx="94814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𝐗</m:t>
                      </m:r>
                      <m:r>
                        <a:rPr kumimoji="1"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[:,0]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47659056-41D3-4E15-9891-49900FA5D1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0195" y="5338368"/>
                <a:ext cx="948145" cy="400110"/>
              </a:xfrm>
              <a:prstGeom prst="rect">
                <a:avLst/>
              </a:prstGeom>
              <a:blipFill>
                <a:blip r:embed="rId5"/>
                <a:stretch>
                  <a:fillRect b="-169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5" name="表格 14">
            <a:extLst>
              <a:ext uri="{FF2B5EF4-FFF2-40B4-BE49-F238E27FC236}">
                <a16:creationId xmlns:a16="http://schemas.microsoft.com/office/drawing/2014/main" id="{1F1CC5EF-4A17-4229-B947-15655E568A0B}"/>
              </a:ext>
            </a:extLst>
          </p:cNvPr>
          <p:cNvGraphicFramePr>
            <a:graphicFrameLocks noGrp="1"/>
          </p:cNvGraphicFramePr>
          <p:nvPr/>
        </p:nvGraphicFramePr>
        <p:xfrm>
          <a:off x="6761422" y="2393217"/>
          <a:ext cx="597984" cy="28800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7984">
                  <a:extLst>
                    <a:ext uri="{9D8B030D-6E8A-4147-A177-3AD203B41FA5}">
                      <a16:colId xmlns:a16="http://schemas.microsoft.com/office/drawing/2014/main" val="3149267108"/>
                    </a:ext>
                  </a:extLst>
                </a:gridCol>
              </a:tblGrid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0.003</a:t>
                      </a:r>
                      <a:endParaRPr lang="zh-CN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2539008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0.09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4024599"/>
                  </a:ext>
                </a:extLst>
              </a:tr>
              <a:tr h="82285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/>
                        <a:t>…</a:t>
                      </a:r>
                      <a:endParaRPr lang="zh-CN" altLang="en-US" sz="2000" dirty="0"/>
                    </a:p>
                  </a:txBody>
                  <a:tcPr vert="eaVert"/>
                </a:tc>
                <a:extLst>
                  <a:ext uri="{0D108BD9-81ED-4DB2-BD59-A6C34878D82A}">
                    <a16:rowId xmlns:a16="http://schemas.microsoft.com/office/drawing/2014/main" val="4175281337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0.5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4479538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0.001</a:t>
                      </a:r>
                      <a:endParaRPr lang="zh-CN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7123946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0.1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2139794"/>
                  </a:ext>
                </a:extLst>
              </a:tr>
            </a:tbl>
          </a:graphicData>
        </a:graphic>
      </p:graphicFrame>
      <p:graphicFrame>
        <p:nvGraphicFramePr>
          <p:cNvPr id="25" name="表格 24">
            <a:extLst>
              <a:ext uri="{FF2B5EF4-FFF2-40B4-BE49-F238E27FC236}">
                <a16:creationId xmlns:a16="http://schemas.microsoft.com/office/drawing/2014/main" id="{2E6E7B28-45E3-4BDB-A545-A13BEDD645A4}"/>
              </a:ext>
            </a:extLst>
          </p:cNvPr>
          <p:cNvGraphicFramePr>
            <a:graphicFrameLocks noGrp="1"/>
          </p:cNvGraphicFramePr>
          <p:nvPr/>
        </p:nvGraphicFramePr>
        <p:xfrm>
          <a:off x="8308523" y="2399568"/>
          <a:ext cx="597984" cy="28800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7984">
                  <a:extLst>
                    <a:ext uri="{9D8B030D-6E8A-4147-A177-3AD203B41FA5}">
                      <a16:colId xmlns:a16="http://schemas.microsoft.com/office/drawing/2014/main" val="3149267108"/>
                    </a:ext>
                  </a:extLst>
                </a:gridCol>
              </a:tblGrid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0.009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2539008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0.002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4024599"/>
                  </a:ext>
                </a:extLst>
              </a:tr>
              <a:tr h="82285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/>
                        <a:t>…</a:t>
                      </a:r>
                      <a:endParaRPr lang="zh-CN" altLang="en-US" sz="2000" dirty="0"/>
                    </a:p>
                  </a:txBody>
                  <a:tcPr vert="eaVert"/>
                </a:tc>
                <a:extLst>
                  <a:ext uri="{0D108BD9-81ED-4DB2-BD59-A6C34878D82A}">
                    <a16:rowId xmlns:a16="http://schemas.microsoft.com/office/drawing/2014/main" val="4175281337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0.01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4479538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0.001</a:t>
                      </a:r>
                      <a:endParaRPr lang="zh-CN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7123946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0.002</a:t>
                      </a:r>
                      <a:endParaRPr lang="zh-CN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2139794"/>
                  </a:ext>
                </a:extLst>
              </a:tr>
            </a:tbl>
          </a:graphicData>
        </a:graphic>
      </p:graphicFrame>
      <p:sp>
        <p:nvSpPr>
          <p:cNvPr id="26" name="文本框 25">
            <a:extLst>
              <a:ext uri="{FF2B5EF4-FFF2-40B4-BE49-F238E27FC236}">
                <a16:creationId xmlns:a16="http://schemas.microsoft.com/office/drawing/2014/main" id="{4B82D841-494B-45B5-9680-217F7EBDF847}"/>
              </a:ext>
            </a:extLst>
          </p:cNvPr>
          <p:cNvSpPr txBox="1"/>
          <p:nvPr/>
        </p:nvSpPr>
        <p:spPr>
          <a:xfrm>
            <a:off x="7578825" y="5295433"/>
            <a:ext cx="432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/>
              <a:t>…</a:t>
            </a:r>
            <a:endParaRPr kumimoji="1" lang="zh-CN" alt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84286CD4-90A2-47C3-8612-5104245D4BA4}"/>
                  </a:ext>
                </a:extLst>
              </p:cNvPr>
              <p:cNvSpPr/>
              <p:nvPr/>
            </p:nvSpPr>
            <p:spPr>
              <a:xfrm>
                <a:off x="8043610" y="5338368"/>
                <a:ext cx="112780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𝐗</m:t>
                      </m:r>
                      <m:r>
                        <a:rPr kumimoji="1"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[:,−1]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84286CD4-90A2-47C3-8612-5104245D4B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3610" y="5338368"/>
                <a:ext cx="1127809" cy="400110"/>
              </a:xfrm>
              <a:prstGeom prst="rect">
                <a:avLst/>
              </a:prstGeom>
              <a:blipFill>
                <a:blip r:embed="rId6"/>
                <a:stretch>
                  <a:fillRect b="-169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8" name="直接箭头连接符 97">
            <a:extLst>
              <a:ext uri="{FF2B5EF4-FFF2-40B4-BE49-F238E27FC236}">
                <a16:creationId xmlns:a16="http://schemas.microsoft.com/office/drawing/2014/main" id="{974BDD3D-23B8-4C7B-B73C-06505ACB08E9}"/>
              </a:ext>
            </a:extLst>
          </p:cNvPr>
          <p:cNvCxnSpPr>
            <a:cxnSpLocks/>
            <a:stCxn id="192" idx="37"/>
            <a:endCxn id="193" idx="17"/>
          </p:cNvCxnSpPr>
          <p:nvPr/>
        </p:nvCxnSpPr>
        <p:spPr>
          <a:xfrm>
            <a:off x="2175909" y="3861365"/>
            <a:ext cx="526168" cy="487152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1" name="直接箭头连接符 100">
            <a:extLst>
              <a:ext uri="{FF2B5EF4-FFF2-40B4-BE49-F238E27FC236}">
                <a16:creationId xmlns:a16="http://schemas.microsoft.com/office/drawing/2014/main" id="{D756167F-D519-4F26-B57E-10168A2EEA87}"/>
              </a:ext>
            </a:extLst>
          </p:cNvPr>
          <p:cNvCxnSpPr>
            <a:cxnSpLocks/>
            <a:stCxn id="192" idx="0"/>
            <a:endCxn id="194" idx="26"/>
          </p:cNvCxnSpPr>
          <p:nvPr/>
        </p:nvCxnSpPr>
        <p:spPr>
          <a:xfrm flipV="1">
            <a:off x="2201465" y="3535957"/>
            <a:ext cx="433945" cy="251420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6" name="直接箭头连接符 105">
            <a:extLst>
              <a:ext uri="{FF2B5EF4-FFF2-40B4-BE49-F238E27FC236}">
                <a16:creationId xmlns:a16="http://schemas.microsoft.com/office/drawing/2014/main" id="{05DFFA56-B134-40A3-9384-6E2001FA01DD}"/>
              </a:ext>
            </a:extLst>
          </p:cNvPr>
          <p:cNvCxnSpPr>
            <a:cxnSpLocks/>
            <a:stCxn id="194" idx="0"/>
            <a:endCxn id="196" idx="19"/>
          </p:cNvCxnSpPr>
          <p:nvPr/>
        </p:nvCxnSpPr>
        <p:spPr>
          <a:xfrm>
            <a:off x="2792077" y="3465282"/>
            <a:ext cx="542074" cy="477548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9" name="直接箭头连接符 108">
            <a:extLst>
              <a:ext uri="{FF2B5EF4-FFF2-40B4-BE49-F238E27FC236}">
                <a16:creationId xmlns:a16="http://schemas.microsoft.com/office/drawing/2014/main" id="{13F24949-23E6-4F88-B91E-35918A6B2D74}"/>
              </a:ext>
            </a:extLst>
          </p:cNvPr>
          <p:cNvCxnSpPr>
            <a:cxnSpLocks/>
            <a:stCxn id="194" idx="42"/>
            <a:endCxn id="198" idx="24"/>
          </p:cNvCxnSpPr>
          <p:nvPr/>
        </p:nvCxnSpPr>
        <p:spPr>
          <a:xfrm flipV="1">
            <a:off x="2792077" y="3374801"/>
            <a:ext cx="548741" cy="104837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2" name="直接箭头连接符 111">
            <a:extLst>
              <a:ext uri="{FF2B5EF4-FFF2-40B4-BE49-F238E27FC236}">
                <a16:creationId xmlns:a16="http://schemas.microsoft.com/office/drawing/2014/main" id="{EA11DA2C-0466-4BAF-AE7A-3C6B33752BFB}"/>
              </a:ext>
            </a:extLst>
          </p:cNvPr>
          <p:cNvCxnSpPr>
            <a:cxnSpLocks/>
            <a:stCxn id="194" idx="2"/>
            <a:endCxn id="199" idx="26"/>
          </p:cNvCxnSpPr>
          <p:nvPr/>
        </p:nvCxnSpPr>
        <p:spPr>
          <a:xfrm flipV="1">
            <a:off x="2785410" y="2801268"/>
            <a:ext cx="564761" cy="638615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58" name="对话气泡: 椭圆形 257">
            <a:extLst>
              <a:ext uri="{FF2B5EF4-FFF2-40B4-BE49-F238E27FC236}">
                <a16:creationId xmlns:a16="http://schemas.microsoft.com/office/drawing/2014/main" id="{5857C728-9B37-43C5-BE03-A0A618C5E0BD}"/>
              </a:ext>
            </a:extLst>
          </p:cNvPr>
          <p:cNvSpPr/>
          <p:nvPr/>
        </p:nvSpPr>
        <p:spPr>
          <a:xfrm rot="10800000">
            <a:off x="1687482" y="4024936"/>
            <a:ext cx="3419499" cy="1034782"/>
          </a:xfrm>
          <a:prstGeom prst="wedgeEllipseCallout">
            <a:avLst>
              <a:gd name="adj1" fmla="val -22960"/>
              <a:gd name="adj2" fmla="val 81010"/>
            </a:avLst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6D5A259A-7C49-437B-A65F-0601042A5C49}"/>
                  </a:ext>
                </a:extLst>
              </p:cNvPr>
              <p:cNvSpPr txBox="1"/>
              <p:nvPr/>
            </p:nvSpPr>
            <p:spPr>
              <a:xfrm>
                <a:off x="1652978" y="4174724"/>
                <a:ext cx="3523187" cy="7019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CN" sz="1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kumimoji="1"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1600" b="1" i="0" smtClean="0"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</m:acc>
                        </m:e>
                        <m:sup>
                          <m:r>
                            <a:rPr kumimoji="1" lang="en-US" altLang="zh-CN" sz="1600" b="0" i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kumimoji="1" lang="en-US" altLang="zh-CN" sz="160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  <m:r>
                            <a:rPr kumimoji="1" lang="en-US" altLang="zh-CN" sz="1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kumimoji="1" lang="en-US" altLang="zh-CN" sz="1600" b="0" i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600" b="1" i="0" smtClean="0">
                              <a:latin typeface="Cambria Math" panose="02040503050406030204" pitchFamily="18" charset="0"/>
                            </a:rPr>
                            <m:t>𝐃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kumimoji="1" lang="en-US" altLang="zh-CN" sz="1600" b="0" i="0" smtClean="0">
                              <a:latin typeface="Cambria Math" panose="02040503050406030204" pitchFamily="18" charset="0"/>
                            </a:rPr>
                            <m:t>r</m:t>
                          </m:r>
                        </m:sup>
                      </m:sSup>
                      <m:r>
                        <a:rPr kumimoji="1" lang="en-US" altLang="zh-CN" sz="1600" b="0" i="0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kumimoji="1" lang="en-US" altLang="zh-CN" sz="1600" b="1" i="1" smtClean="0">
                              <a:solidFill>
                                <a:srgbClr val="007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600" b="1" i="0" smtClean="0">
                              <a:solidFill>
                                <a:srgbClr val="007F00"/>
                              </a:solidFill>
                              <a:latin typeface="Cambria Math" panose="02040503050406030204" pitchFamily="18" charset="0"/>
                            </a:rPr>
                            <m:t>𝐐</m:t>
                          </m:r>
                        </m:e>
                        <m:sup>
                          <m:r>
                            <a:rPr kumimoji="1" lang="en-US" altLang="zh-CN" sz="1600" b="1" i="0" smtClean="0">
                              <a:solidFill>
                                <a:srgbClr val="007F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kumimoji="1" lang="en-US" altLang="zh-CN" sz="1600" b="1" i="0">
                              <a:solidFill>
                                <a:srgbClr val="007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  <m:r>
                            <a:rPr kumimoji="1" lang="en-US" altLang="zh-CN" sz="1600" b="1" i="0" smtClean="0">
                              <a:solidFill>
                                <a:srgbClr val="007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kumimoji="1" lang="en-US" altLang="zh-CN" sz="1600" b="0" i="0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kumimoji="1"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  <m:brk m:alnAt="23"/>
                            </m:rPr>
                            <a:rPr kumimoji="1" lang="en-US" altLang="zh-CN" sz="1600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kumimoji="1" lang="en-US" altLang="zh-CN" sz="1600" b="0" i="0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CN" sz="160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  <m:r>
                            <a:rPr kumimoji="1" lang="en-US" altLang="zh-CN" sz="1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sSup>
                            <m:sSupPr>
                              <m:ctrlPr>
                                <a:rPr kumimoji="1" lang="en-US" altLang="zh-CN" sz="1600" b="1" i="1" smtClean="0">
                                  <a:solidFill>
                                    <a:srgbClr val="395D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600" b="1" i="0" smtClean="0">
                                  <a:solidFill>
                                    <a:srgbClr val="395DFF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  <m:sup>
                              <m:d>
                                <m:dPr>
                                  <m:ctrlPr>
                                    <a:rPr kumimoji="1" lang="en-US" altLang="zh-CN" sz="1600" b="1" i="1" smtClean="0">
                                      <a:solidFill>
                                        <a:srgbClr val="395D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1600" b="1" i="0">
                                      <a:solidFill>
                                        <a:srgbClr val="395D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  <m:r>
                                    <a:rPr kumimoji="1" lang="en-US" altLang="zh-CN" sz="1600" b="1" i="0" smtClean="0">
                                      <a:solidFill>
                                        <a:srgbClr val="395D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1600" b="1" i="0" smtClean="0">
                                      <a:solidFill>
                                        <a:srgbClr val="395D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𝐭</m:t>
                                  </m:r>
                                </m:e>
                              </m:d>
                            </m:sup>
                          </m:sSup>
                          <m:sSup>
                            <m:sSupPr>
                              <m:ctrlPr>
                                <a:rPr kumimoji="1" lang="en-US" altLang="zh-CN" sz="1600" b="1" i="1" smtClean="0">
                                  <a:solidFill>
                                    <a:srgbClr val="007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600" b="1" i="0" smtClean="0">
                                  <a:solidFill>
                                    <a:srgbClr val="007F00"/>
                                  </a:solidFill>
                                  <a:latin typeface="Cambria Math" panose="02040503050406030204" pitchFamily="18" charset="0"/>
                                </a:rPr>
                                <m:t>𝐑</m:t>
                              </m:r>
                            </m:e>
                            <m:sup>
                              <m:d>
                                <m:dPr>
                                  <m:ctrlPr>
                                    <a:rPr kumimoji="1" lang="en-US" altLang="zh-CN" sz="1600" b="1" i="1" smtClean="0">
                                      <a:solidFill>
                                        <a:srgbClr val="007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1600" b="1" i="0" smtClean="0">
                                      <a:solidFill>
                                        <a:srgbClr val="007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𝐭</m:t>
                                  </m:r>
                                </m:e>
                              </m:d>
                            </m:sup>
                          </m:sSup>
                        </m:e>
                      </m:nary>
                      <m:r>
                        <a:rPr kumimoji="1" lang="en-US" altLang="zh-CN" sz="1600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6D5A259A-7C49-437B-A65F-0601042A5C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2978" y="4174724"/>
                <a:ext cx="3523187" cy="7019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0" name="矩形 279">
                <a:extLst>
                  <a:ext uri="{FF2B5EF4-FFF2-40B4-BE49-F238E27FC236}">
                    <a16:creationId xmlns:a16="http://schemas.microsoft.com/office/drawing/2014/main" id="{F1BE3DEC-CA1F-46B3-9826-1088070E6178}"/>
                  </a:ext>
                </a:extLst>
              </p:cNvPr>
              <p:cNvSpPr/>
              <p:nvPr/>
            </p:nvSpPr>
            <p:spPr>
              <a:xfrm>
                <a:off x="1037733" y="5786495"/>
                <a:ext cx="1974645" cy="590338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CN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zh-CN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kumimoji="1" lang="en-US" altLang="zh-CN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sz="1800" b="1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𝐃</m:t>
                                  </m:r>
                                </m:e>
                                <m:sup>
                                  <m:r>
                                    <m:rPr>
                                      <m:sty m:val="p"/>
                                    </m:rPr>
                                    <a:rPr kumimoji="1" lang="en-US" altLang="zh-CN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r</m:t>
                                  </m:r>
                                  <m:r>
                                    <a:rPr kumimoji="1" lang="en-US" altLang="zh-CN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  <m:r>
                                <a:rPr kumimoji="1" lang="en-US" altLang="zh-CN" sz="1800" b="1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𝐀</m:t>
                              </m:r>
                              <m:sSup>
                                <m:sSupPr>
                                  <m:ctrlPr>
                                    <a:rPr kumimoji="1" lang="en-US" altLang="zh-CN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sz="1800" b="1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𝐃</m:t>
                                  </m:r>
                                </m:e>
                                <m:sup>
                                  <m:r>
                                    <a:rPr kumimoji="1" lang="en-US" altLang="zh-CN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m:rPr>
                                      <m:sty m:val="p"/>
                                    </m:rPr>
                                    <a:rPr kumimoji="1" lang="en-US" altLang="zh-CN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r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kumimoji="1" lang="en-US" altLang="zh-CN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sup>
                      </m:sSup>
                      <m:r>
                        <a:rPr kumimoji="1" lang="en-US" altLang="zh-CN" sz="18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𝐗</m:t>
                      </m:r>
                    </m:oMath>
                  </m:oMathPara>
                </a14:m>
                <a:endParaRPr kumimoji="1"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80" name="矩形 279">
                <a:extLst>
                  <a:ext uri="{FF2B5EF4-FFF2-40B4-BE49-F238E27FC236}">
                    <a16:creationId xmlns:a16="http://schemas.microsoft.com/office/drawing/2014/main" id="{F1BE3DEC-CA1F-46B3-9826-1088070E61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733" y="5786495"/>
                <a:ext cx="1974645" cy="59033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2" name="椭圆 281">
            <a:extLst>
              <a:ext uri="{FF2B5EF4-FFF2-40B4-BE49-F238E27FC236}">
                <a16:creationId xmlns:a16="http://schemas.microsoft.com/office/drawing/2014/main" id="{F03A7CD5-A055-4477-9F9F-0DFC98215A04}"/>
              </a:ext>
            </a:extLst>
          </p:cNvPr>
          <p:cNvSpPr/>
          <p:nvPr/>
        </p:nvSpPr>
        <p:spPr>
          <a:xfrm>
            <a:off x="4102919" y="3518503"/>
            <a:ext cx="211696" cy="20705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3" name="文本框 282">
            <a:extLst>
              <a:ext uri="{FF2B5EF4-FFF2-40B4-BE49-F238E27FC236}">
                <a16:creationId xmlns:a16="http://schemas.microsoft.com/office/drawing/2014/main" id="{9B833C43-5D9F-426D-9665-1151D89F9E51}"/>
              </a:ext>
            </a:extLst>
          </p:cNvPr>
          <p:cNvSpPr txBox="1"/>
          <p:nvPr/>
        </p:nvSpPr>
        <p:spPr>
          <a:xfrm>
            <a:off x="3903262" y="3134962"/>
            <a:ext cx="1211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0" dirty="0">
                <a:solidFill>
                  <a:srgbClr val="FF0000"/>
                </a:solidFill>
                <a:latin typeface="Comic Sans MS" panose="030F0702030302020204" pitchFamily="66" charset="0"/>
              </a:rPr>
              <a:t>meet</a:t>
            </a:r>
            <a:endParaRPr lang="zh-CN" altLang="en-US" sz="2000" b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285" name="直接箭头连接符 284">
            <a:extLst>
              <a:ext uri="{FF2B5EF4-FFF2-40B4-BE49-F238E27FC236}">
                <a16:creationId xmlns:a16="http://schemas.microsoft.com/office/drawing/2014/main" id="{5165BEB5-6CEF-48EB-B965-08670E34FFD0}"/>
              </a:ext>
            </a:extLst>
          </p:cNvPr>
          <p:cNvCxnSpPr>
            <a:cxnSpLocks/>
          </p:cNvCxnSpPr>
          <p:nvPr/>
        </p:nvCxnSpPr>
        <p:spPr>
          <a:xfrm>
            <a:off x="2201465" y="4715823"/>
            <a:ext cx="0" cy="101702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5" name="标题 1">
            <a:extLst>
              <a:ext uri="{FF2B5EF4-FFF2-40B4-BE49-F238E27FC236}">
                <a16:creationId xmlns:a16="http://schemas.microsoft.com/office/drawing/2014/main" id="{380C40AA-35A1-4974-B092-B8951E867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398" y="140048"/>
            <a:ext cx="7750074" cy="1128712"/>
          </a:xfrm>
        </p:spPr>
        <p:txBody>
          <a:bodyPr/>
          <a:lstStyle/>
          <a:p>
            <a:r>
              <a:rPr kumimoji="1" lang="en-US" altLang="zh-CN" sz="3200" dirty="0"/>
              <a:t>Bidirectional Propagation</a:t>
            </a:r>
            <a:endParaRPr kumimoji="1"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4986357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Freeform 18"/>
          <p:cNvSpPr/>
          <p:nvPr/>
        </p:nvSpPr>
        <p:spPr bwMode="auto">
          <a:xfrm flipH="1">
            <a:off x="2021465" y="3707868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solidFill>
            <a:schemeClr val="bg1">
              <a:lumMod val="50000"/>
            </a:schemeClr>
          </a:solidFill>
          <a:ln w="26988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3" name="Freeform 18"/>
          <p:cNvSpPr/>
          <p:nvPr/>
        </p:nvSpPr>
        <p:spPr bwMode="auto">
          <a:xfrm flipH="1">
            <a:off x="2689855" y="4305450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4" name="Freeform 18"/>
          <p:cNvSpPr/>
          <p:nvPr/>
        </p:nvSpPr>
        <p:spPr bwMode="auto">
          <a:xfrm flipH="1">
            <a:off x="2612077" y="338577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5" name="Freeform 18"/>
          <p:cNvSpPr/>
          <p:nvPr/>
        </p:nvSpPr>
        <p:spPr bwMode="auto">
          <a:xfrm flipH="1">
            <a:off x="3331929" y="4666386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6" name="Freeform 18"/>
          <p:cNvSpPr/>
          <p:nvPr/>
        </p:nvSpPr>
        <p:spPr bwMode="auto">
          <a:xfrm flipH="1">
            <a:off x="3331929" y="3876572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8" name="Freeform 18"/>
          <p:cNvSpPr/>
          <p:nvPr/>
        </p:nvSpPr>
        <p:spPr bwMode="auto">
          <a:xfrm flipH="1">
            <a:off x="3331929" y="324670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9" name="Freeform 18"/>
          <p:cNvSpPr/>
          <p:nvPr/>
        </p:nvSpPr>
        <p:spPr bwMode="auto">
          <a:xfrm flipH="1">
            <a:off x="3326838" y="2651084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14" name="直接箭头连接符 213"/>
          <p:cNvCxnSpPr>
            <a:stCxn id="193" idx="39"/>
            <a:endCxn id="195" idx="19"/>
          </p:cNvCxnSpPr>
          <p:nvPr/>
        </p:nvCxnSpPr>
        <p:spPr>
          <a:xfrm>
            <a:off x="2859220" y="4437330"/>
            <a:ext cx="474980" cy="295275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15" name="直接箭头连接符 214"/>
          <p:cNvCxnSpPr>
            <a:stCxn id="193" idx="2"/>
          </p:cNvCxnSpPr>
          <p:nvPr/>
        </p:nvCxnSpPr>
        <p:spPr>
          <a:xfrm flipV="1">
            <a:off x="2863188" y="4036518"/>
            <a:ext cx="496811" cy="323042"/>
          </a:xfrm>
          <a:prstGeom prst="straightConnector1">
            <a:avLst/>
          </a:prstGeom>
          <a:ln w="31750">
            <a:solidFill>
              <a:srgbClr val="0052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34" name="直接箭头连接符 233"/>
          <p:cNvCxnSpPr>
            <a:cxnSpLocks/>
            <a:stCxn id="237" idx="24"/>
          </p:cNvCxnSpPr>
          <p:nvPr/>
        </p:nvCxnSpPr>
        <p:spPr>
          <a:xfrm>
            <a:off x="5884238" y="3792838"/>
            <a:ext cx="890046" cy="390310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5" name="直接箭头连接符 234"/>
          <p:cNvCxnSpPr>
            <a:cxnSpLocks/>
            <a:stCxn id="236" idx="19"/>
          </p:cNvCxnSpPr>
          <p:nvPr/>
        </p:nvCxnSpPr>
        <p:spPr>
          <a:xfrm>
            <a:off x="6149511" y="4107401"/>
            <a:ext cx="611911" cy="121373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6" name="Freeform 18"/>
          <p:cNvSpPr/>
          <p:nvPr/>
        </p:nvSpPr>
        <p:spPr bwMode="auto">
          <a:xfrm>
            <a:off x="5971733" y="404114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37" name="Freeform 18"/>
          <p:cNvSpPr/>
          <p:nvPr/>
        </p:nvSpPr>
        <p:spPr bwMode="auto">
          <a:xfrm>
            <a:off x="5713127" y="3664740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39" name="直接箭头连接符 238"/>
          <p:cNvCxnSpPr>
            <a:stCxn id="240" idx="20"/>
            <a:endCxn id="236" idx="41"/>
          </p:cNvCxnSpPr>
          <p:nvPr/>
        </p:nvCxnSpPr>
        <p:spPr>
          <a:xfrm flipV="1">
            <a:off x="5099474" y="4148020"/>
            <a:ext cx="873125" cy="403225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0" name="Freeform 18"/>
          <p:cNvSpPr/>
          <p:nvPr/>
        </p:nvSpPr>
        <p:spPr bwMode="auto">
          <a:xfrm>
            <a:off x="4920109" y="4471736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1" name="Freeform 18"/>
          <p:cNvSpPr/>
          <p:nvPr/>
        </p:nvSpPr>
        <p:spPr bwMode="auto">
          <a:xfrm>
            <a:off x="4985514" y="3979128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42" name="直接箭头连接符 241"/>
          <p:cNvCxnSpPr>
            <a:stCxn id="244" idx="23"/>
            <a:endCxn id="237" idx="3"/>
          </p:cNvCxnSpPr>
          <p:nvPr/>
        </p:nvCxnSpPr>
        <p:spPr>
          <a:xfrm>
            <a:off x="5081536" y="3617413"/>
            <a:ext cx="643890" cy="90170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3" name="直接箭头连接符 242"/>
          <p:cNvCxnSpPr>
            <a:stCxn id="241" idx="19"/>
            <a:endCxn id="237" idx="41"/>
          </p:cNvCxnSpPr>
          <p:nvPr/>
        </p:nvCxnSpPr>
        <p:spPr>
          <a:xfrm flipV="1">
            <a:off x="5163292" y="3771066"/>
            <a:ext cx="551180" cy="273685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4" name="Freeform 18"/>
          <p:cNvSpPr/>
          <p:nvPr/>
        </p:nvSpPr>
        <p:spPr bwMode="auto">
          <a:xfrm>
            <a:off x="4904869" y="3502097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45" name="直接箭头连接符 244"/>
          <p:cNvCxnSpPr>
            <a:cxnSpLocks/>
            <a:stCxn id="248" idx="24"/>
          </p:cNvCxnSpPr>
          <p:nvPr/>
        </p:nvCxnSpPr>
        <p:spPr>
          <a:xfrm>
            <a:off x="6022028" y="4663921"/>
            <a:ext cx="752256" cy="359724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6" name="直接箭头连接符 245"/>
          <p:cNvCxnSpPr>
            <a:cxnSpLocks/>
            <a:stCxn id="247" idx="19"/>
          </p:cNvCxnSpPr>
          <p:nvPr/>
        </p:nvCxnSpPr>
        <p:spPr>
          <a:xfrm>
            <a:off x="6047906" y="4959434"/>
            <a:ext cx="726378" cy="128423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7" name="Freeform 18"/>
          <p:cNvSpPr/>
          <p:nvPr/>
        </p:nvSpPr>
        <p:spPr bwMode="auto">
          <a:xfrm>
            <a:off x="5870128" y="4893176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8" name="Freeform 18"/>
          <p:cNvSpPr/>
          <p:nvPr/>
        </p:nvSpPr>
        <p:spPr bwMode="auto">
          <a:xfrm>
            <a:off x="5850917" y="453582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49" name="直接箭头连接符 248"/>
          <p:cNvCxnSpPr>
            <a:stCxn id="252" idx="20"/>
            <a:endCxn id="247" idx="41"/>
          </p:cNvCxnSpPr>
          <p:nvPr/>
        </p:nvCxnSpPr>
        <p:spPr>
          <a:xfrm flipV="1">
            <a:off x="5521325" y="4999990"/>
            <a:ext cx="349885" cy="281940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2" name="Freeform 18"/>
          <p:cNvSpPr/>
          <p:nvPr/>
        </p:nvSpPr>
        <p:spPr bwMode="auto">
          <a:xfrm>
            <a:off x="5341744" y="5202636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54" name="直接箭头连接符 253"/>
          <p:cNvCxnSpPr>
            <a:stCxn id="240" idx="23"/>
            <a:endCxn id="248" idx="41"/>
          </p:cNvCxnSpPr>
          <p:nvPr/>
        </p:nvCxnSpPr>
        <p:spPr>
          <a:xfrm>
            <a:off x="5096510" y="4587240"/>
            <a:ext cx="755650" cy="55245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6" name="直接箭头连接符 265"/>
          <p:cNvCxnSpPr>
            <a:cxnSpLocks/>
            <a:stCxn id="269" idx="24"/>
          </p:cNvCxnSpPr>
          <p:nvPr/>
        </p:nvCxnSpPr>
        <p:spPr>
          <a:xfrm>
            <a:off x="6050031" y="2924623"/>
            <a:ext cx="698529" cy="130998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7" name="直接箭头连接符 266"/>
          <p:cNvCxnSpPr>
            <a:cxnSpLocks/>
            <a:stCxn id="268" idx="19"/>
          </p:cNvCxnSpPr>
          <p:nvPr/>
        </p:nvCxnSpPr>
        <p:spPr>
          <a:xfrm flipV="1">
            <a:off x="5889219" y="3113685"/>
            <a:ext cx="859341" cy="141376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8" name="Freeform 18"/>
          <p:cNvSpPr/>
          <p:nvPr/>
        </p:nvSpPr>
        <p:spPr bwMode="auto">
          <a:xfrm>
            <a:off x="5711441" y="318880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69" name="Freeform 18"/>
          <p:cNvSpPr/>
          <p:nvPr/>
        </p:nvSpPr>
        <p:spPr bwMode="auto">
          <a:xfrm>
            <a:off x="5878920" y="2796525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70" name="直接箭头连接符 269"/>
          <p:cNvCxnSpPr>
            <a:stCxn id="273" idx="25"/>
            <a:endCxn id="268" idx="1"/>
          </p:cNvCxnSpPr>
          <p:nvPr/>
        </p:nvCxnSpPr>
        <p:spPr>
          <a:xfrm>
            <a:off x="5084611" y="3144644"/>
            <a:ext cx="628650" cy="110490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3" name="Freeform 18"/>
          <p:cNvSpPr/>
          <p:nvPr/>
        </p:nvSpPr>
        <p:spPr bwMode="auto">
          <a:xfrm>
            <a:off x="4920167" y="300550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74" name="直接箭头连接符 273"/>
          <p:cNvCxnSpPr>
            <a:stCxn id="276" idx="23"/>
            <a:endCxn id="269" idx="3"/>
          </p:cNvCxnSpPr>
          <p:nvPr/>
        </p:nvCxnSpPr>
        <p:spPr>
          <a:xfrm>
            <a:off x="5341309" y="2509168"/>
            <a:ext cx="549275" cy="330835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5" name="直接箭头连接符 274"/>
          <p:cNvCxnSpPr>
            <a:stCxn id="273" idx="19"/>
            <a:endCxn id="269" idx="41"/>
          </p:cNvCxnSpPr>
          <p:nvPr/>
        </p:nvCxnSpPr>
        <p:spPr>
          <a:xfrm flipV="1">
            <a:off x="5097945" y="2903486"/>
            <a:ext cx="782320" cy="168275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6" name="Freeform 18"/>
          <p:cNvSpPr/>
          <p:nvPr/>
        </p:nvSpPr>
        <p:spPr bwMode="auto">
          <a:xfrm>
            <a:off x="5165277" y="2393217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78" name="文本框 277"/>
          <p:cNvSpPr txBox="1"/>
          <p:nvPr/>
        </p:nvSpPr>
        <p:spPr>
          <a:xfrm>
            <a:off x="6503670" y="1867851"/>
            <a:ext cx="2316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0" dirty="0">
                <a:latin typeface="Candara" panose="020E0502030303020204" pitchFamily="34" charset="0"/>
                <a:ea typeface="微软雅黑" panose="020B0503020204020204" pitchFamily="34" charset="-122"/>
              </a:rPr>
              <a:t>feature vector</a:t>
            </a:r>
          </a:p>
        </p:txBody>
      </p:sp>
      <p:sp>
        <p:nvSpPr>
          <p:cNvPr id="1025" name="任意多边形 1024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0" t="0" r="0" b="0"/>
            <a:pathLst/>
          </a:custGeom>
          <a:noFill/>
          <a:ln w="9525">
            <a:noFill/>
          </a:ln>
        </p:spPr>
      </p:sp>
      <p:cxnSp>
        <p:nvCxnSpPr>
          <p:cNvPr id="7" name="直接箭头连接符 6"/>
          <p:cNvCxnSpPr>
            <a:cxnSpLocks/>
            <a:stCxn id="198" idx="41"/>
          </p:cNvCxnSpPr>
          <p:nvPr/>
        </p:nvCxnSpPr>
        <p:spPr>
          <a:xfrm>
            <a:off x="3510818" y="3353820"/>
            <a:ext cx="713545" cy="271036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" name="直接箭头连接符 7"/>
          <p:cNvCxnSpPr>
            <a:cxnSpLocks/>
            <a:stCxn id="196" idx="1"/>
          </p:cNvCxnSpPr>
          <p:nvPr/>
        </p:nvCxnSpPr>
        <p:spPr>
          <a:xfrm flipV="1">
            <a:off x="3509707" y="3639443"/>
            <a:ext cx="681294" cy="303387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" name="直接箭头连接符 8"/>
          <p:cNvCxnSpPr>
            <a:cxnSpLocks/>
            <a:endCxn id="244" idx="2"/>
          </p:cNvCxnSpPr>
          <p:nvPr/>
        </p:nvCxnSpPr>
        <p:spPr>
          <a:xfrm flipV="1">
            <a:off x="4233304" y="3556207"/>
            <a:ext cx="678232" cy="44266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>
            <a:cxnSpLocks/>
            <a:endCxn id="240" idx="5"/>
          </p:cNvCxnSpPr>
          <p:nvPr/>
        </p:nvCxnSpPr>
        <p:spPr>
          <a:xfrm>
            <a:off x="4196691" y="3672257"/>
            <a:ext cx="752307" cy="822669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>
            <a:cxnSpLocks/>
            <a:endCxn id="241" idx="4"/>
          </p:cNvCxnSpPr>
          <p:nvPr/>
        </p:nvCxnSpPr>
        <p:spPr>
          <a:xfrm>
            <a:off x="4204989" y="3632766"/>
            <a:ext cx="800525" cy="378387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/>
              <p:cNvSpPr txBox="1"/>
              <p:nvPr/>
            </p:nvSpPr>
            <p:spPr>
              <a:xfrm>
                <a:off x="1201942" y="1853265"/>
                <a:ext cx="2138876" cy="6649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800" b="0" dirty="0">
                    <a:solidFill>
                      <a:srgbClr val="395DFF"/>
                    </a:solidFill>
                    <a:latin typeface="Candara" panose="020E0502030303020204" pitchFamily="34" charset="0"/>
                    <a:ea typeface="微软雅黑" panose="020B0503020204020204" pitchFamily="34" charset="-122"/>
                  </a:rPr>
                  <a:t>Monte Carlo Propagation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1800" b="1" i="1" smtClean="0">
                            <a:solidFill>
                              <a:srgbClr val="395D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1800" b="1" i="0" smtClean="0">
                            <a:solidFill>
                              <a:srgbClr val="395DFF"/>
                            </a:solidFill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p>
                        <m:d>
                          <m:dPr>
                            <m:ctrlPr>
                              <a:rPr kumimoji="1" lang="en-US" altLang="zh-CN" sz="1800" b="1" i="1" smtClean="0">
                                <a:solidFill>
                                  <a:srgbClr val="395D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b="1" i="0">
                                <a:solidFill>
                                  <a:srgbClr val="395D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</m:d>
                      </m:sup>
                    </m:sSup>
                  </m:oMath>
                </a14:m>
                <a:endParaRPr lang="en-US" altLang="zh-CN" sz="2400" b="0" dirty="0">
                  <a:solidFill>
                    <a:srgbClr val="395DFF"/>
                  </a:solidFill>
                  <a:latin typeface="Candara" panose="020E0502030303020204" pitchFamily="34" charset="0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1942" y="1853265"/>
                <a:ext cx="2138876" cy="664926"/>
              </a:xfrm>
              <a:prstGeom prst="rect">
                <a:avLst/>
              </a:prstGeom>
              <a:blipFill>
                <a:blip r:embed="rId3"/>
                <a:stretch>
                  <a:fillRect l="-2279" t="-4587" b="-137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/>
              <p:cNvSpPr txBox="1"/>
              <p:nvPr/>
            </p:nvSpPr>
            <p:spPr>
              <a:xfrm>
                <a:off x="3982077" y="1668510"/>
                <a:ext cx="2388176" cy="664926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altLang="zh-CN" sz="1800" b="0" dirty="0">
                    <a:solidFill>
                      <a:srgbClr val="007F00"/>
                    </a:solidFill>
                    <a:latin typeface="Candara" panose="020E0502030303020204" pitchFamily="34" charset="0"/>
                    <a:ea typeface="微软雅黑" panose="020B0503020204020204" pitchFamily="34" charset="-122"/>
                    <a:sym typeface="+mn-ea"/>
                  </a:rPr>
                  <a:t>Reverse Push </a:t>
                </a:r>
              </a:p>
              <a:p>
                <a:r>
                  <a:rPr lang="en-US" altLang="zh-CN" sz="1800" b="0" dirty="0">
                    <a:solidFill>
                      <a:srgbClr val="007F00"/>
                    </a:solidFill>
                    <a:latin typeface="Candara" panose="020E0502030303020204" pitchFamily="34" charset="0"/>
                    <a:ea typeface="微软雅黑" panose="020B0503020204020204" pitchFamily="34" charset="-122"/>
                    <a:sym typeface="+mn-ea"/>
                  </a:rPr>
                  <a:t>Propagation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1800" b="1" i="1" smtClean="0">
                            <a:solidFill>
                              <a:srgbClr val="007F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1800" b="1" i="0" smtClean="0">
                            <a:solidFill>
                              <a:srgbClr val="007F00"/>
                            </a:solidFill>
                            <a:latin typeface="Cambria Math" panose="02040503050406030204" pitchFamily="18" charset="0"/>
                          </a:rPr>
                          <m:t>𝐑</m:t>
                        </m:r>
                      </m:e>
                      <m:sup>
                        <m:d>
                          <m:dPr>
                            <m:ctrlPr>
                              <a:rPr kumimoji="1" lang="en-US" altLang="zh-CN" sz="1800" b="1" i="1" smtClean="0">
                                <a:solidFill>
                                  <a:srgbClr val="007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>
                                <a:solidFill>
                                  <a:srgbClr val="007F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altLang="zh-CN" sz="1800" b="0" dirty="0">
                    <a:solidFill>
                      <a:srgbClr val="007F00"/>
                    </a:solidFill>
                    <a:latin typeface="Candara" panose="020E0502030303020204" pitchFamily="34" charset="0"/>
                    <a:ea typeface="微软雅黑" panose="020B0503020204020204" pitchFamily="34" charset="-122"/>
                    <a:sym typeface="+mn-ea"/>
                  </a:rPr>
                  <a:t>,</a:t>
                </a:r>
                <a:r>
                  <a:rPr kumimoji="1" lang="en-US" altLang="zh-CN" sz="1800" dirty="0">
                    <a:solidFill>
                      <a:srgbClr val="007F0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1800" i="1">
                            <a:solidFill>
                              <a:srgbClr val="007F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1800">
                            <a:solidFill>
                              <a:srgbClr val="007F00"/>
                            </a:solidFill>
                            <a:latin typeface="Cambria Math" panose="02040503050406030204" pitchFamily="18" charset="0"/>
                          </a:rPr>
                          <m:t>𝐐</m:t>
                        </m:r>
                      </m:e>
                      <m:sup>
                        <m:r>
                          <a:rPr kumimoji="1" lang="en-US" altLang="zh-CN" sz="1800">
                            <a:solidFill>
                              <a:srgbClr val="007F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kumimoji="1" lang="en-US" altLang="zh-CN" sz="1800">
                            <a:solidFill>
                              <a:srgbClr val="007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ℓ)</m:t>
                        </m:r>
                      </m:sup>
                    </m:sSup>
                  </m:oMath>
                </a14:m>
                <a:endParaRPr lang="en-US" altLang="zh-CN" sz="1800" b="0" dirty="0">
                  <a:solidFill>
                    <a:srgbClr val="007F00"/>
                  </a:solidFill>
                  <a:latin typeface="Candara" panose="020E0502030303020204" pitchFamily="34" charset="0"/>
                  <a:ea typeface="微软雅黑" panose="020B0503020204020204" pitchFamily="34" charset="-122"/>
                  <a:sym typeface="+mn-ea"/>
                </a:endParaRPr>
              </a:p>
            </p:txBody>
          </p:sp>
        </mc:Choice>
        <mc:Fallback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2077" y="1668510"/>
                <a:ext cx="2388176" cy="664926"/>
              </a:xfrm>
              <a:prstGeom prst="rect">
                <a:avLst/>
              </a:prstGeom>
              <a:blipFill>
                <a:blip r:embed="rId4"/>
                <a:stretch>
                  <a:fillRect l="-2041" t="-5505" b="-137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本框 15"/>
          <p:cNvSpPr txBox="1"/>
          <p:nvPr/>
        </p:nvSpPr>
        <p:spPr>
          <a:xfrm>
            <a:off x="688254" y="3468568"/>
            <a:ext cx="1974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0" dirty="0">
                <a:latin typeface="Candara" panose="020E0502030303020204" pitchFamily="34" charset="0"/>
                <a:ea typeface="微软雅黑" panose="020B0503020204020204" pitchFamily="34" charset="-122"/>
                <a:sym typeface="+mn-ea"/>
              </a:rPr>
              <a:t>training node</a:t>
            </a:r>
            <a:endParaRPr lang="zh-CN" altLang="en-US" sz="1800" b="0" dirty="0">
              <a:latin typeface="Candara" panose="020E0502030303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47659056-41D3-4E15-9891-49900FA5D13B}"/>
                  </a:ext>
                </a:extLst>
              </p:cNvPr>
              <p:cNvSpPr/>
              <p:nvPr/>
            </p:nvSpPr>
            <p:spPr>
              <a:xfrm>
                <a:off x="6640195" y="5338368"/>
                <a:ext cx="94814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𝐗</m:t>
                      </m:r>
                      <m:r>
                        <a:rPr kumimoji="1"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[:,0]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47659056-41D3-4E15-9891-49900FA5D1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0195" y="5338368"/>
                <a:ext cx="948145" cy="400110"/>
              </a:xfrm>
              <a:prstGeom prst="rect">
                <a:avLst/>
              </a:prstGeom>
              <a:blipFill>
                <a:blip r:embed="rId5"/>
                <a:stretch>
                  <a:fillRect b="-169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5" name="表格 14">
            <a:extLst>
              <a:ext uri="{FF2B5EF4-FFF2-40B4-BE49-F238E27FC236}">
                <a16:creationId xmlns:a16="http://schemas.microsoft.com/office/drawing/2014/main" id="{1F1CC5EF-4A17-4229-B947-15655E568A0B}"/>
              </a:ext>
            </a:extLst>
          </p:cNvPr>
          <p:cNvGraphicFramePr>
            <a:graphicFrameLocks noGrp="1"/>
          </p:cNvGraphicFramePr>
          <p:nvPr/>
        </p:nvGraphicFramePr>
        <p:xfrm>
          <a:off x="6761422" y="2393217"/>
          <a:ext cx="597984" cy="28800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7984">
                  <a:extLst>
                    <a:ext uri="{9D8B030D-6E8A-4147-A177-3AD203B41FA5}">
                      <a16:colId xmlns:a16="http://schemas.microsoft.com/office/drawing/2014/main" val="3149267108"/>
                    </a:ext>
                  </a:extLst>
                </a:gridCol>
              </a:tblGrid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0.003</a:t>
                      </a:r>
                      <a:endParaRPr lang="zh-CN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2539008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0.09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4024599"/>
                  </a:ext>
                </a:extLst>
              </a:tr>
              <a:tr h="82285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/>
                        <a:t>…</a:t>
                      </a:r>
                      <a:endParaRPr lang="zh-CN" altLang="en-US" sz="2000" dirty="0"/>
                    </a:p>
                  </a:txBody>
                  <a:tcPr vert="eaVert"/>
                </a:tc>
                <a:extLst>
                  <a:ext uri="{0D108BD9-81ED-4DB2-BD59-A6C34878D82A}">
                    <a16:rowId xmlns:a16="http://schemas.microsoft.com/office/drawing/2014/main" val="4175281337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0.5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4479538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0.001</a:t>
                      </a:r>
                      <a:endParaRPr lang="zh-CN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7123946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0.1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2139794"/>
                  </a:ext>
                </a:extLst>
              </a:tr>
            </a:tbl>
          </a:graphicData>
        </a:graphic>
      </p:graphicFrame>
      <p:graphicFrame>
        <p:nvGraphicFramePr>
          <p:cNvPr id="25" name="表格 24">
            <a:extLst>
              <a:ext uri="{FF2B5EF4-FFF2-40B4-BE49-F238E27FC236}">
                <a16:creationId xmlns:a16="http://schemas.microsoft.com/office/drawing/2014/main" id="{2E6E7B28-45E3-4BDB-A545-A13BEDD645A4}"/>
              </a:ext>
            </a:extLst>
          </p:cNvPr>
          <p:cNvGraphicFramePr>
            <a:graphicFrameLocks noGrp="1"/>
          </p:cNvGraphicFramePr>
          <p:nvPr/>
        </p:nvGraphicFramePr>
        <p:xfrm>
          <a:off x="8308523" y="2399568"/>
          <a:ext cx="597984" cy="28800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7984">
                  <a:extLst>
                    <a:ext uri="{9D8B030D-6E8A-4147-A177-3AD203B41FA5}">
                      <a16:colId xmlns:a16="http://schemas.microsoft.com/office/drawing/2014/main" val="3149267108"/>
                    </a:ext>
                  </a:extLst>
                </a:gridCol>
              </a:tblGrid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0.009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2539008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0.002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4024599"/>
                  </a:ext>
                </a:extLst>
              </a:tr>
              <a:tr h="82285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/>
                        <a:t>…</a:t>
                      </a:r>
                      <a:endParaRPr lang="zh-CN" altLang="en-US" sz="2000" dirty="0"/>
                    </a:p>
                  </a:txBody>
                  <a:tcPr vert="eaVert"/>
                </a:tc>
                <a:extLst>
                  <a:ext uri="{0D108BD9-81ED-4DB2-BD59-A6C34878D82A}">
                    <a16:rowId xmlns:a16="http://schemas.microsoft.com/office/drawing/2014/main" val="4175281337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0.01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4479538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0.001</a:t>
                      </a:r>
                      <a:endParaRPr lang="zh-CN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7123946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0.002</a:t>
                      </a:r>
                      <a:endParaRPr lang="zh-CN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2139794"/>
                  </a:ext>
                </a:extLst>
              </a:tr>
            </a:tbl>
          </a:graphicData>
        </a:graphic>
      </p:graphicFrame>
      <p:sp>
        <p:nvSpPr>
          <p:cNvPr id="26" name="文本框 25">
            <a:extLst>
              <a:ext uri="{FF2B5EF4-FFF2-40B4-BE49-F238E27FC236}">
                <a16:creationId xmlns:a16="http://schemas.microsoft.com/office/drawing/2014/main" id="{4B82D841-494B-45B5-9680-217F7EBDF847}"/>
              </a:ext>
            </a:extLst>
          </p:cNvPr>
          <p:cNvSpPr txBox="1"/>
          <p:nvPr/>
        </p:nvSpPr>
        <p:spPr>
          <a:xfrm>
            <a:off x="7578825" y="5295433"/>
            <a:ext cx="432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/>
              <a:t>…</a:t>
            </a:r>
            <a:endParaRPr kumimoji="1" lang="zh-CN" alt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84286CD4-90A2-47C3-8612-5104245D4BA4}"/>
                  </a:ext>
                </a:extLst>
              </p:cNvPr>
              <p:cNvSpPr/>
              <p:nvPr/>
            </p:nvSpPr>
            <p:spPr>
              <a:xfrm>
                <a:off x="8043610" y="5338368"/>
                <a:ext cx="112780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𝐗</m:t>
                      </m:r>
                      <m:r>
                        <a:rPr kumimoji="1"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[:,−1]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84286CD4-90A2-47C3-8612-5104245D4B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3610" y="5338368"/>
                <a:ext cx="1127809" cy="400110"/>
              </a:xfrm>
              <a:prstGeom prst="rect">
                <a:avLst/>
              </a:prstGeom>
              <a:blipFill>
                <a:blip r:embed="rId6"/>
                <a:stretch>
                  <a:fillRect b="-169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8" name="直接箭头连接符 97">
            <a:extLst>
              <a:ext uri="{FF2B5EF4-FFF2-40B4-BE49-F238E27FC236}">
                <a16:creationId xmlns:a16="http://schemas.microsoft.com/office/drawing/2014/main" id="{974BDD3D-23B8-4C7B-B73C-06505ACB08E9}"/>
              </a:ext>
            </a:extLst>
          </p:cNvPr>
          <p:cNvCxnSpPr>
            <a:cxnSpLocks/>
            <a:stCxn id="192" idx="37"/>
            <a:endCxn id="193" idx="17"/>
          </p:cNvCxnSpPr>
          <p:nvPr/>
        </p:nvCxnSpPr>
        <p:spPr>
          <a:xfrm>
            <a:off x="2175909" y="3861365"/>
            <a:ext cx="526168" cy="487152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1" name="直接箭头连接符 100">
            <a:extLst>
              <a:ext uri="{FF2B5EF4-FFF2-40B4-BE49-F238E27FC236}">
                <a16:creationId xmlns:a16="http://schemas.microsoft.com/office/drawing/2014/main" id="{D756167F-D519-4F26-B57E-10168A2EEA87}"/>
              </a:ext>
            </a:extLst>
          </p:cNvPr>
          <p:cNvCxnSpPr>
            <a:cxnSpLocks/>
            <a:stCxn id="192" idx="0"/>
            <a:endCxn id="194" idx="26"/>
          </p:cNvCxnSpPr>
          <p:nvPr/>
        </p:nvCxnSpPr>
        <p:spPr>
          <a:xfrm flipV="1">
            <a:off x="2201465" y="3535957"/>
            <a:ext cx="433945" cy="251420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6" name="直接箭头连接符 105">
            <a:extLst>
              <a:ext uri="{FF2B5EF4-FFF2-40B4-BE49-F238E27FC236}">
                <a16:creationId xmlns:a16="http://schemas.microsoft.com/office/drawing/2014/main" id="{05DFFA56-B134-40A3-9384-6E2001FA01DD}"/>
              </a:ext>
            </a:extLst>
          </p:cNvPr>
          <p:cNvCxnSpPr>
            <a:cxnSpLocks/>
            <a:stCxn id="194" idx="0"/>
            <a:endCxn id="196" idx="19"/>
          </p:cNvCxnSpPr>
          <p:nvPr/>
        </p:nvCxnSpPr>
        <p:spPr>
          <a:xfrm>
            <a:off x="2792077" y="3465282"/>
            <a:ext cx="542074" cy="477548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9" name="直接箭头连接符 108">
            <a:extLst>
              <a:ext uri="{FF2B5EF4-FFF2-40B4-BE49-F238E27FC236}">
                <a16:creationId xmlns:a16="http://schemas.microsoft.com/office/drawing/2014/main" id="{13F24949-23E6-4F88-B91E-35918A6B2D74}"/>
              </a:ext>
            </a:extLst>
          </p:cNvPr>
          <p:cNvCxnSpPr>
            <a:cxnSpLocks/>
            <a:stCxn id="194" idx="42"/>
            <a:endCxn id="198" idx="24"/>
          </p:cNvCxnSpPr>
          <p:nvPr/>
        </p:nvCxnSpPr>
        <p:spPr>
          <a:xfrm flipV="1">
            <a:off x="2792077" y="3374801"/>
            <a:ext cx="548741" cy="104837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2" name="直接箭头连接符 111">
            <a:extLst>
              <a:ext uri="{FF2B5EF4-FFF2-40B4-BE49-F238E27FC236}">
                <a16:creationId xmlns:a16="http://schemas.microsoft.com/office/drawing/2014/main" id="{EA11DA2C-0466-4BAF-AE7A-3C6B33752BFB}"/>
              </a:ext>
            </a:extLst>
          </p:cNvPr>
          <p:cNvCxnSpPr>
            <a:cxnSpLocks/>
            <a:stCxn id="194" idx="2"/>
            <a:endCxn id="199" idx="26"/>
          </p:cNvCxnSpPr>
          <p:nvPr/>
        </p:nvCxnSpPr>
        <p:spPr>
          <a:xfrm flipV="1">
            <a:off x="2785410" y="2801268"/>
            <a:ext cx="564761" cy="638615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58" name="对话气泡: 椭圆形 257">
            <a:extLst>
              <a:ext uri="{FF2B5EF4-FFF2-40B4-BE49-F238E27FC236}">
                <a16:creationId xmlns:a16="http://schemas.microsoft.com/office/drawing/2014/main" id="{5857C728-9B37-43C5-BE03-A0A618C5E0BD}"/>
              </a:ext>
            </a:extLst>
          </p:cNvPr>
          <p:cNvSpPr/>
          <p:nvPr/>
        </p:nvSpPr>
        <p:spPr>
          <a:xfrm rot="10800000">
            <a:off x="1687482" y="4024936"/>
            <a:ext cx="3419499" cy="1034782"/>
          </a:xfrm>
          <a:prstGeom prst="wedgeEllipseCallout">
            <a:avLst>
              <a:gd name="adj1" fmla="val -22960"/>
              <a:gd name="adj2" fmla="val 81010"/>
            </a:avLst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6D5A259A-7C49-437B-A65F-0601042A5C49}"/>
                  </a:ext>
                </a:extLst>
              </p:cNvPr>
              <p:cNvSpPr txBox="1"/>
              <p:nvPr/>
            </p:nvSpPr>
            <p:spPr>
              <a:xfrm>
                <a:off x="1652978" y="4174724"/>
                <a:ext cx="3523187" cy="7019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CN" sz="1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kumimoji="1"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1600" b="1" i="0" smtClean="0"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</m:acc>
                        </m:e>
                        <m:sup>
                          <m:r>
                            <a:rPr kumimoji="1" lang="en-US" altLang="zh-CN" sz="1600" b="0" i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kumimoji="1" lang="en-US" altLang="zh-CN" sz="160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  <m:r>
                            <a:rPr kumimoji="1" lang="en-US" altLang="zh-CN" sz="1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kumimoji="1" lang="en-US" altLang="zh-CN" sz="1600" b="0" i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600" b="1" i="0" smtClean="0">
                              <a:latin typeface="Cambria Math" panose="02040503050406030204" pitchFamily="18" charset="0"/>
                            </a:rPr>
                            <m:t>𝐃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kumimoji="1" lang="en-US" altLang="zh-CN" sz="1600" b="0" i="0" smtClean="0">
                              <a:latin typeface="Cambria Math" panose="02040503050406030204" pitchFamily="18" charset="0"/>
                            </a:rPr>
                            <m:t>r</m:t>
                          </m:r>
                        </m:sup>
                      </m:sSup>
                      <m:r>
                        <a:rPr kumimoji="1" lang="en-US" altLang="zh-CN" sz="1600" b="0" i="0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kumimoji="1" lang="en-US" altLang="zh-CN" sz="1600" b="1" i="1" smtClean="0">
                              <a:solidFill>
                                <a:srgbClr val="007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600" b="1" i="0" smtClean="0">
                              <a:solidFill>
                                <a:srgbClr val="007F00"/>
                              </a:solidFill>
                              <a:latin typeface="Cambria Math" panose="02040503050406030204" pitchFamily="18" charset="0"/>
                            </a:rPr>
                            <m:t>𝐐</m:t>
                          </m:r>
                        </m:e>
                        <m:sup>
                          <m:r>
                            <a:rPr kumimoji="1" lang="en-US" altLang="zh-CN" sz="1600" b="1" i="0" smtClean="0">
                              <a:solidFill>
                                <a:srgbClr val="007F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kumimoji="1" lang="en-US" altLang="zh-CN" sz="1600" b="1" i="0">
                              <a:solidFill>
                                <a:srgbClr val="007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  <m:r>
                            <a:rPr kumimoji="1" lang="en-US" altLang="zh-CN" sz="1600" b="1" i="0" smtClean="0">
                              <a:solidFill>
                                <a:srgbClr val="007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kumimoji="1" lang="en-US" altLang="zh-CN" sz="1600" b="0" i="0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kumimoji="1"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  <m:brk m:alnAt="23"/>
                            </m:rPr>
                            <a:rPr kumimoji="1" lang="en-US" altLang="zh-CN" sz="1600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kumimoji="1" lang="en-US" altLang="zh-CN" sz="1600" b="0" i="0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CN" sz="160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  <m:r>
                            <a:rPr kumimoji="1" lang="en-US" altLang="zh-CN" sz="1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sSup>
                            <m:sSupPr>
                              <m:ctrlPr>
                                <a:rPr kumimoji="1" lang="en-US" altLang="zh-CN" sz="1600" b="1" i="1" smtClean="0">
                                  <a:solidFill>
                                    <a:srgbClr val="395D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600" b="1" i="0" smtClean="0">
                                  <a:solidFill>
                                    <a:srgbClr val="395DFF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  <m:sup>
                              <m:d>
                                <m:dPr>
                                  <m:ctrlPr>
                                    <a:rPr kumimoji="1" lang="en-US" altLang="zh-CN" sz="1600" b="1" i="1" smtClean="0">
                                      <a:solidFill>
                                        <a:srgbClr val="395D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1600" b="1" i="0">
                                      <a:solidFill>
                                        <a:srgbClr val="395D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  <m:r>
                                    <a:rPr kumimoji="1" lang="en-US" altLang="zh-CN" sz="1600" b="1" i="0" smtClean="0">
                                      <a:solidFill>
                                        <a:srgbClr val="395D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1600" b="1" i="0" smtClean="0">
                                      <a:solidFill>
                                        <a:srgbClr val="395D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𝐭</m:t>
                                  </m:r>
                                </m:e>
                              </m:d>
                            </m:sup>
                          </m:sSup>
                          <m:sSup>
                            <m:sSupPr>
                              <m:ctrlPr>
                                <a:rPr kumimoji="1" lang="en-US" altLang="zh-CN" sz="1600" b="1" i="1" smtClean="0">
                                  <a:solidFill>
                                    <a:srgbClr val="007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600" b="1" i="0" smtClean="0">
                                  <a:solidFill>
                                    <a:srgbClr val="007F00"/>
                                  </a:solidFill>
                                  <a:latin typeface="Cambria Math" panose="02040503050406030204" pitchFamily="18" charset="0"/>
                                </a:rPr>
                                <m:t>𝐑</m:t>
                              </m:r>
                            </m:e>
                            <m:sup>
                              <m:d>
                                <m:dPr>
                                  <m:ctrlPr>
                                    <a:rPr kumimoji="1" lang="en-US" altLang="zh-CN" sz="1600" b="1" i="1" smtClean="0">
                                      <a:solidFill>
                                        <a:srgbClr val="007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1600" b="1" i="0" smtClean="0">
                                      <a:solidFill>
                                        <a:srgbClr val="007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𝐭</m:t>
                                  </m:r>
                                </m:e>
                              </m:d>
                            </m:sup>
                          </m:sSup>
                        </m:e>
                      </m:nary>
                      <m:r>
                        <a:rPr kumimoji="1" lang="en-US" altLang="zh-CN" sz="1600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6D5A259A-7C49-437B-A65F-0601042A5C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2978" y="4174724"/>
                <a:ext cx="3523187" cy="7019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0" name="矩形 279">
                <a:extLst>
                  <a:ext uri="{FF2B5EF4-FFF2-40B4-BE49-F238E27FC236}">
                    <a16:creationId xmlns:a16="http://schemas.microsoft.com/office/drawing/2014/main" id="{F1BE3DEC-CA1F-46B3-9826-1088070E6178}"/>
                  </a:ext>
                </a:extLst>
              </p:cNvPr>
              <p:cNvSpPr/>
              <p:nvPr/>
            </p:nvSpPr>
            <p:spPr>
              <a:xfrm>
                <a:off x="1037733" y="5786495"/>
                <a:ext cx="1974645" cy="590338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CN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zh-CN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kumimoji="1" lang="en-US" altLang="zh-CN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sz="1800" b="1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𝐃</m:t>
                                  </m:r>
                                </m:e>
                                <m:sup>
                                  <m:r>
                                    <m:rPr>
                                      <m:sty m:val="p"/>
                                    </m:rPr>
                                    <a:rPr kumimoji="1" lang="en-US" altLang="zh-CN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r</m:t>
                                  </m:r>
                                  <m:r>
                                    <a:rPr kumimoji="1" lang="en-US" altLang="zh-CN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  <m:r>
                                <a:rPr kumimoji="1" lang="en-US" altLang="zh-CN" sz="1800" b="1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𝐀</m:t>
                              </m:r>
                              <m:sSup>
                                <m:sSupPr>
                                  <m:ctrlPr>
                                    <a:rPr kumimoji="1" lang="en-US" altLang="zh-CN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sz="1800" b="1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𝐃</m:t>
                                  </m:r>
                                </m:e>
                                <m:sup>
                                  <m:r>
                                    <a:rPr kumimoji="1" lang="en-US" altLang="zh-CN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m:rPr>
                                      <m:sty m:val="p"/>
                                    </m:rPr>
                                    <a:rPr kumimoji="1" lang="en-US" altLang="zh-CN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r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kumimoji="1" lang="en-US" altLang="zh-CN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sup>
                      </m:sSup>
                      <m:r>
                        <a:rPr kumimoji="1" lang="en-US" altLang="zh-CN" sz="18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𝐗</m:t>
                      </m:r>
                    </m:oMath>
                  </m:oMathPara>
                </a14:m>
                <a:endParaRPr kumimoji="1"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80" name="矩形 279">
                <a:extLst>
                  <a:ext uri="{FF2B5EF4-FFF2-40B4-BE49-F238E27FC236}">
                    <a16:creationId xmlns:a16="http://schemas.microsoft.com/office/drawing/2014/main" id="{F1BE3DEC-CA1F-46B3-9826-1088070E61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733" y="5786495"/>
                <a:ext cx="1974645" cy="59033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2" name="椭圆 281">
            <a:extLst>
              <a:ext uri="{FF2B5EF4-FFF2-40B4-BE49-F238E27FC236}">
                <a16:creationId xmlns:a16="http://schemas.microsoft.com/office/drawing/2014/main" id="{F03A7CD5-A055-4477-9F9F-0DFC98215A04}"/>
              </a:ext>
            </a:extLst>
          </p:cNvPr>
          <p:cNvSpPr/>
          <p:nvPr/>
        </p:nvSpPr>
        <p:spPr>
          <a:xfrm>
            <a:off x="4102919" y="3518503"/>
            <a:ext cx="211696" cy="20705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3" name="文本框 282">
            <a:extLst>
              <a:ext uri="{FF2B5EF4-FFF2-40B4-BE49-F238E27FC236}">
                <a16:creationId xmlns:a16="http://schemas.microsoft.com/office/drawing/2014/main" id="{9B833C43-5D9F-426D-9665-1151D89F9E51}"/>
              </a:ext>
            </a:extLst>
          </p:cNvPr>
          <p:cNvSpPr txBox="1"/>
          <p:nvPr/>
        </p:nvSpPr>
        <p:spPr>
          <a:xfrm>
            <a:off x="3903262" y="3134962"/>
            <a:ext cx="1211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0" dirty="0">
                <a:solidFill>
                  <a:srgbClr val="FF0000"/>
                </a:solidFill>
                <a:latin typeface="Comic Sans MS" panose="030F0702030302020204" pitchFamily="66" charset="0"/>
              </a:rPr>
              <a:t>meet</a:t>
            </a:r>
            <a:endParaRPr lang="zh-CN" altLang="en-US" sz="2000" b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285" name="直接箭头连接符 284">
            <a:extLst>
              <a:ext uri="{FF2B5EF4-FFF2-40B4-BE49-F238E27FC236}">
                <a16:creationId xmlns:a16="http://schemas.microsoft.com/office/drawing/2014/main" id="{5165BEB5-6CEF-48EB-B965-08670E34FFD0}"/>
              </a:ext>
            </a:extLst>
          </p:cNvPr>
          <p:cNvCxnSpPr>
            <a:cxnSpLocks/>
          </p:cNvCxnSpPr>
          <p:nvPr/>
        </p:nvCxnSpPr>
        <p:spPr>
          <a:xfrm>
            <a:off x="2201465" y="4715823"/>
            <a:ext cx="0" cy="101702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左大括号 64">
            <a:extLst>
              <a:ext uri="{FF2B5EF4-FFF2-40B4-BE49-F238E27FC236}">
                <a16:creationId xmlns:a16="http://schemas.microsoft.com/office/drawing/2014/main" id="{7B574E46-8DC1-4ED3-8E12-9A1AFCE9B730}"/>
              </a:ext>
            </a:extLst>
          </p:cNvPr>
          <p:cNvSpPr/>
          <p:nvPr/>
        </p:nvSpPr>
        <p:spPr>
          <a:xfrm>
            <a:off x="3083650" y="5538423"/>
            <a:ext cx="314774" cy="1120443"/>
          </a:xfrm>
          <a:prstGeom prst="leftBrace">
            <a:avLst>
              <a:gd name="adj1" fmla="val 47265"/>
              <a:gd name="adj2" fmla="val 48317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6" name="文本框 65">
                <a:extLst>
                  <a:ext uri="{FF2B5EF4-FFF2-40B4-BE49-F238E27FC236}">
                    <a16:creationId xmlns:a16="http://schemas.microsoft.com/office/drawing/2014/main" id="{057AB46D-CDAD-45BB-A648-F0A4A557A17D}"/>
                  </a:ext>
                </a:extLst>
              </p:cNvPr>
              <p:cNvSpPr txBox="1"/>
              <p:nvPr/>
            </p:nvSpPr>
            <p:spPr>
              <a:xfrm>
                <a:off x="3421929" y="5402655"/>
                <a:ext cx="5056450" cy="8292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800" b="0" dirty="0">
                    <a:latin typeface="Candara" panose="020E0502030303020204" pitchFamily="34" charset="0"/>
                  </a:rPr>
                  <a:t>Unbiased estimator</a:t>
                </a:r>
              </a:p>
              <a:p>
                <a:r>
                  <a:rPr lang="en-US" altLang="zh-CN" sz="1800" b="0" kern="0" dirty="0">
                    <a:ea typeface="STKaiti" charset="-122"/>
                    <a:cs typeface="STKaiti" charset="-122"/>
                  </a:rPr>
                  <a:t>Sublinear time: </a:t>
                </a:r>
                <a14:m>
                  <m:oMath xmlns:m="http://schemas.openxmlformats.org/officeDocument/2006/math">
                    <m:r>
                      <a:rPr lang="en-US" altLang="zh-CN" sz="1800" b="0" kern="0">
                        <a:latin typeface="Cambria Math" panose="02040503050406030204" pitchFamily="18" charset="0"/>
                        <a:ea typeface="STKaiti" charset="-122"/>
                        <a:cs typeface="STKaiti" charset="-122"/>
                      </a:rPr>
                      <m:t>𝑂</m:t>
                    </m:r>
                    <m:r>
                      <a:rPr lang="en-US" altLang="zh-CN" sz="1800" b="0" kern="0">
                        <a:latin typeface="Cambria Math" panose="02040503050406030204" pitchFamily="18" charset="0"/>
                        <a:ea typeface="STKaiti" charset="-122"/>
                        <a:cs typeface="STKaiti" charset="-122"/>
                      </a:rPr>
                      <m:t>(</m:t>
                    </m:r>
                    <m:r>
                      <a:rPr lang="en-US" altLang="zh-CN" sz="1800" b="0" kern="0">
                        <a:latin typeface="Cambria Math" panose="02040503050406030204" pitchFamily="18" charset="0"/>
                        <a:ea typeface="STKaiti" charset="-122"/>
                        <a:cs typeface="STKaiti" charset="-122"/>
                      </a:rPr>
                      <m:t>𝐿</m:t>
                    </m:r>
                    <m:f>
                      <m:fPr>
                        <m:ctrlPr>
                          <a:rPr lang="en-US" altLang="zh-CN" sz="1800" b="0" i="1" kern="0">
                            <a:latin typeface="Cambria Math" panose="02040503050406030204" pitchFamily="18" charset="0"/>
                            <a:ea typeface="STKaiti" charset="-122"/>
                            <a:cs typeface="STKaiti" charset="-122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altLang="zh-CN" sz="1800" b="0" i="1" kern="0">
                                <a:latin typeface="Cambria Math" panose="02040503050406030204" pitchFamily="18" charset="0"/>
                                <a:ea typeface="STKaiti" charset="-122"/>
                                <a:cs typeface="STKaiti" charset="-122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sty m:val="p"/>
                              </m:rPr>
                              <a:rPr lang="en-US" altLang="zh-CN" sz="1800" b="0" i="0" kern="0" smtClean="0">
                                <a:latin typeface="Cambria Math" panose="02040503050406030204" pitchFamily="18" charset="0"/>
                                <a:ea typeface="STKaiti" charset="-122"/>
                                <a:cs typeface="STKaiti" charset="-122"/>
                              </a:rPr>
                              <m:t>m</m:t>
                            </m:r>
                            <m:r>
                              <a:rPr lang="en-US" altLang="zh-CN" sz="1800" b="0" kern="0">
                                <a:latin typeface="Cambria Math" panose="02040503050406030204" pitchFamily="18" charset="0"/>
                                <a:ea typeface="STKaiti" charset="-122"/>
                                <a:cs typeface="STKaiti" charset="-122"/>
                              </a:rPr>
                              <m:t>𝑙𝑜𝑔𝑛</m:t>
                            </m:r>
                          </m:e>
                        </m:rad>
                      </m:num>
                      <m:den>
                        <m:r>
                          <a:rPr lang="zh-CN" altLang="en-US" sz="1800" b="0" kern="0">
                            <a:latin typeface="Cambria Math" panose="02040503050406030204" pitchFamily="18" charset="0"/>
                            <a:ea typeface="STKaiti" charset="-122"/>
                            <a:cs typeface="STKaiti" charset="-122"/>
                          </a:rPr>
                          <m:t>𝜀</m:t>
                        </m:r>
                      </m:den>
                    </m:f>
                    <m:r>
                      <a:rPr lang="en-US" altLang="zh-CN" sz="1800" b="0" kern="0">
                        <a:latin typeface="Cambria Math" panose="02040503050406030204" pitchFamily="18" charset="0"/>
                        <a:ea typeface="STKaiti" charset="-122"/>
                        <a:cs typeface="STKaiti" charset="-122"/>
                      </a:rPr>
                      <m:t>𝐹</m:t>
                    </m:r>
                    <m:r>
                      <a:rPr lang="en-US" altLang="zh-CN" sz="1800" b="0" kern="0">
                        <a:latin typeface="Cambria Math" panose="02040503050406030204" pitchFamily="18" charset="0"/>
                        <a:ea typeface="STKaiti" charset="-122"/>
                        <a:cs typeface="STKaiti" charset="-122"/>
                      </a:rPr>
                      <m:t>)</m:t>
                    </m:r>
                  </m:oMath>
                </a14:m>
                <a:endParaRPr lang="en-US" altLang="zh-CN" sz="1800" b="0" dirty="0">
                  <a:latin typeface="Candara" panose="020E0502030303020204" pitchFamily="34" charset="0"/>
                </a:endParaRPr>
              </a:p>
            </p:txBody>
          </p:sp>
        </mc:Choice>
        <mc:Fallback>
          <p:sp>
            <p:nvSpPr>
              <p:cNvPr id="66" name="文本框 65">
                <a:extLst>
                  <a:ext uri="{FF2B5EF4-FFF2-40B4-BE49-F238E27FC236}">
                    <a16:creationId xmlns:a16="http://schemas.microsoft.com/office/drawing/2014/main" id="{057AB46D-CDAD-45BB-A648-F0A4A557A1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1929" y="5402655"/>
                <a:ext cx="5056450" cy="829266"/>
              </a:xfrm>
              <a:prstGeom prst="rect">
                <a:avLst/>
              </a:prstGeom>
              <a:blipFill>
                <a:blip r:embed="rId9"/>
                <a:stretch>
                  <a:fillRect l="-964" t="-3676" b="-36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5" name="标题 1">
            <a:extLst>
              <a:ext uri="{FF2B5EF4-FFF2-40B4-BE49-F238E27FC236}">
                <a16:creationId xmlns:a16="http://schemas.microsoft.com/office/drawing/2014/main" id="{380C40AA-35A1-4974-B092-B8951E867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398" y="140048"/>
            <a:ext cx="7750074" cy="1128712"/>
          </a:xfrm>
        </p:spPr>
        <p:txBody>
          <a:bodyPr/>
          <a:lstStyle/>
          <a:p>
            <a:r>
              <a:rPr kumimoji="1" lang="en-US" altLang="zh-CN" sz="3200" dirty="0"/>
              <a:t>Bidirectional Propagation</a:t>
            </a:r>
            <a:endParaRPr kumimoji="1"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539214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Freeform 18"/>
          <p:cNvSpPr/>
          <p:nvPr/>
        </p:nvSpPr>
        <p:spPr bwMode="auto">
          <a:xfrm flipH="1">
            <a:off x="2021465" y="3707868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solidFill>
            <a:schemeClr val="bg1">
              <a:lumMod val="50000"/>
            </a:schemeClr>
          </a:solidFill>
          <a:ln w="26988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3" name="Freeform 18"/>
          <p:cNvSpPr/>
          <p:nvPr/>
        </p:nvSpPr>
        <p:spPr bwMode="auto">
          <a:xfrm flipH="1">
            <a:off x="2689855" y="4305450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4" name="Freeform 18"/>
          <p:cNvSpPr/>
          <p:nvPr/>
        </p:nvSpPr>
        <p:spPr bwMode="auto">
          <a:xfrm flipH="1">
            <a:off x="2612077" y="338577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5" name="Freeform 18"/>
          <p:cNvSpPr/>
          <p:nvPr/>
        </p:nvSpPr>
        <p:spPr bwMode="auto">
          <a:xfrm flipH="1">
            <a:off x="3331929" y="4666386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6" name="Freeform 18"/>
          <p:cNvSpPr/>
          <p:nvPr/>
        </p:nvSpPr>
        <p:spPr bwMode="auto">
          <a:xfrm flipH="1">
            <a:off x="3331929" y="3876572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8" name="Freeform 18"/>
          <p:cNvSpPr/>
          <p:nvPr/>
        </p:nvSpPr>
        <p:spPr bwMode="auto">
          <a:xfrm flipH="1">
            <a:off x="3331929" y="324670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9" name="Freeform 18"/>
          <p:cNvSpPr/>
          <p:nvPr/>
        </p:nvSpPr>
        <p:spPr bwMode="auto">
          <a:xfrm flipH="1">
            <a:off x="3326838" y="2651084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14" name="直接箭头连接符 213"/>
          <p:cNvCxnSpPr>
            <a:stCxn id="193" idx="39"/>
            <a:endCxn id="195" idx="19"/>
          </p:cNvCxnSpPr>
          <p:nvPr/>
        </p:nvCxnSpPr>
        <p:spPr>
          <a:xfrm>
            <a:off x="2859220" y="4437330"/>
            <a:ext cx="474980" cy="295275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15" name="直接箭头连接符 214"/>
          <p:cNvCxnSpPr>
            <a:stCxn id="193" idx="2"/>
          </p:cNvCxnSpPr>
          <p:nvPr/>
        </p:nvCxnSpPr>
        <p:spPr>
          <a:xfrm flipV="1">
            <a:off x="2863188" y="4036518"/>
            <a:ext cx="496811" cy="323042"/>
          </a:xfrm>
          <a:prstGeom prst="straightConnector1">
            <a:avLst/>
          </a:prstGeom>
          <a:ln w="31750">
            <a:solidFill>
              <a:srgbClr val="0052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34" name="直接箭头连接符 233"/>
          <p:cNvCxnSpPr>
            <a:cxnSpLocks/>
            <a:stCxn id="237" idx="24"/>
          </p:cNvCxnSpPr>
          <p:nvPr/>
        </p:nvCxnSpPr>
        <p:spPr>
          <a:xfrm>
            <a:off x="5884238" y="3792838"/>
            <a:ext cx="890046" cy="390310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5" name="直接箭头连接符 234"/>
          <p:cNvCxnSpPr>
            <a:cxnSpLocks/>
            <a:stCxn id="236" idx="19"/>
          </p:cNvCxnSpPr>
          <p:nvPr/>
        </p:nvCxnSpPr>
        <p:spPr>
          <a:xfrm>
            <a:off x="6149511" y="4107401"/>
            <a:ext cx="611911" cy="121373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6" name="Freeform 18"/>
          <p:cNvSpPr/>
          <p:nvPr/>
        </p:nvSpPr>
        <p:spPr bwMode="auto">
          <a:xfrm>
            <a:off x="5971733" y="404114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37" name="Freeform 18"/>
          <p:cNvSpPr/>
          <p:nvPr/>
        </p:nvSpPr>
        <p:spPr bwMode="auto">
          <a:xfrm>
            <a:off x="5713127" y="3664740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39" name="直接箭头连接符 238"/>
          <p:cNvCxnSpPr>
            <a:stCxn id="240" idx="20"/>
            <a:endCxn id="236" idx="41"/>
          </p:cNvCxnSpPr>
          <p:nvPr/>
        </p:nvCxnSpPr>
        <p:spPr>
          <a:xfrm flipV="1">
            <a:off x="5099474" y="4148020"/>
            <a:ext cx="873125" cy="403225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0" name="Freeform 18"/>
          <p:cNvSpPr/>
          <p:nvPr/>
        </p:nvSpPr>
        <p:spPr bwMode="auto">
          <a:xfrm>
            <a:off x="4920109" y="4471736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1" name="Freeform 18"/>
          <p:cNvSpPr/>
          <p:nvPr/>
        </p:nvSpPr>
        <p:spPr bwMode="auto">
          <a:xfrm>
            <a:off x="4985514" y="3979128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42" name="直接箭头连接符 241"/>
          <p:cNvCxnSpPr>
            <a:stCxn id="244" idx="23"/>
            <a:endCxn id="237" idx="3"/>
          </p:cNvCxnSpPr>
          <p:nvPr/>
        </p:nvCxnSpPr>
        <p:spPr>
          <a:xfrm>
            <a:off x="5081536" y="3617413"/>
            <a:ext cx="643890" cy="90170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3" name="直接箭头连接符 242"/>
          <p:cNvCxnSpPr>
            <a:stCxn id="241" idx="19"/>
            <a:endCxn id="237" idx="41"/>
          </p:cNvCxnSpPr>
          <p:nvPr/>
        </p:nvCxnSpPr>
        <p:spPr>
          <a:xfrm flipV="1">
            <a:off x="5163292" y="3771066"/>
            <a:ext cx="551180" cy="273685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4" name="Freeform 18"/>
          <p:cNvSpPr/>
          <p:nvPr/>
        </p:nvSpPr>
        <p:spPr bwMode="auto">
          <a:xfrm>
            <a:off x="4904869" y="3502097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45" name="直接箭头连接符 244"/>
          <p:cNvCxnSpPr>
            <a:cxnSpLocks/>
            <a:stCxn id="248" idx="24"/>
          </p:cNvCxnSpPr>
          <p:nvPr/>
        </p:nvCxnSpPr>
        <p:spPr>
          <a:xfrm>
            <a:off x="6022028" y="4663921"/>
            <a:ext cx="752256" cy="359724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6" name="直接箭头连接符 245"/>
          <p:cNvCxnSpPr>
            <a:cxnSpLocks/>
            <a:stCxn id="247" idx="19"/>
          </p:cNvCxnSpPr>
          <p:nvPr/>
        </p:nvCxnSpPr>
        <p:spPr>
          <a:xfrm>
            <a:off x="6047906" y="4959434"/>
            <a:ext cx="726378" cy="128423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7" name="Freeform 18"/>
          <p:cNvSpPr/>
          <p:nvPr/>
        </p:nvSpPr>
        <p:spPr bwMode="auto">
          <a:xfrm>
            <a:off x="5870128" y="4893176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8" name="Freeform 18"/>
          <p:cNvSpPr/>
          <p:nvPr/>
        </p:nvSpPr>
        <p:spPr bwMode="auto">
          <a:xfrm>
            <a:off x="5850917" y="453582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49" name="直接箭头连接符 248"/>
          <p:cNvCxnSpPr>
            <a:stCxn id="252" idx="20"/>
            <a:endCxn id="247" idx="41"/>
          </p:cNvCxnSpPr>
          <p:nvPr/>
        </p:nvCxnSpPr>
        <p:spPr>
          <a:xfrm flipV="1">
            <a:off x="5521325" y="4999990"/>
            <a:ext cx="349885" cy="281940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2" name="Freeform 18"/>
          <p:cNvSpPr/>
          <p:nvPr/>
        </p:nvSpPr>
        <p:spPr bwMode="auto">
          <a:xfrm>
            <a:off x="5341744" y="5202636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54" name="直接箭头连接符 253"/>
          <p:cNvCxnSpPr>
            <a:stCxn id="240" idx="23"/>
            <a:endCxn id="248" idx="41"/>
          </p:cNvCxnSpPr>
          <p:nvPr/>
        </p:nvCxnSpPr>
        <p:spPr>
          <a:xfrm>
            <a:off x="5096510" y="4587240"/>
            <a:ext cx="755650" cy="55245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6" name="直接箭头连接符 265"/>
          <p:cNvCxnSpPr>
            <a:cxnSpLocks/>
            <a:stCxn id="269" idx="24"/>
          </p:cNvCxnSpPr>
          <p:nvPr/>
        </p:nvCxnSpPr>
        <p:spPr>
          <a:xfrm>
            <a:off x="6050031" y="2924623"/>
            <a:ext cx="698529" cy="130998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7" name="直接箭头连接符 266"/>
          <p:cNvCxnSpPr>
            <a:cxnSpLocks/>
            <a:stCxn id="268" idx="19"/>
          </p:cNvCxnSpPr>
          <p:nvPr/>
        </p:nvCxnSpPr>
        <p:spPr>
          <a:xfrm flipV="1">
            <a:off x="5889219" y="3113685"/>
            <a:ext cx="859341" cy="141376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8" name="Freeform 18"/>
          <p:cNvSpPr/>
          <p:nvPr/>
        </p:nvSpPr>
        <p:spPr bwMode="auto">
          <a:xfrm>
            <a:off x="5711441" y="318880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69" name="Freeform 18"/>
          <p:cNvSpPr/>
          <p:nvPr/>
        </p:nvSpPr>
        <p:spPr bwMode="auto">
          <a:xfrm>
            <a:off x="5878920" y="2796525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70" name="直接箭头连接符 269"/>
          <p:cNvCxnSpPr>
            <a:stCxn id="273" idx="25"/>
            <a:endCxn id="268" idx="1"/>
          </p:cNvCxnSpPr>
          <p:nvPr/>
        </p:nvCxnSpPr>
        <p:spPr>
          <a:xfrm>
            <a:off x="5084611" y="3144644"/>
            <a:ext cx="628650" cy="110490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3" name="Freeform 18"/>
          <p:cNvSpPr/>
          <p:nvPr/>
        </p:nvSpPr>
        <p:spPr bwMode="auto">
          <a:xfrm>
            <a:off x="4920167" y="300550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274" name="直接箭头连接符 273"/>
          <p:cNvCxnSpPr>
            <a:stCxn id="276" idx="23"/>
            <a:endCxn id="269" idx="3"/>
          </p:cNvCxnSpPr>
          <p:nvPr/>
        </p:nvCxnSpPr>
        <p:spPr>
          <a:xfrm>
            <a:off x="5341309" y="2509168"/>
            <a:ext cx="549275" cy="330835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5" name="直接箭头连接符 274"/>
          <p:cNvCxnSpPr>
            <a:stCxn id="273" idx="19"/>
            <a:endCxn id="269" idx="41"/>
          </p:cNvCxnSpPr>
          <p:nvPr/>
        </p:nvCxnSpPr>
        <p:spPr>
          <a:xfrm flipV="1">
            <a:off x="5097945" y="2903486"/>
            <a:ext cx="782320" cy="168275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6" name="Freeform 18"/>
          <p:cNvSpPr/>
          <p:nvPr/>
        </p:nvSpPr>
        <p:spPr bwMode="auto">
          <a:xfrm>
            <a:off x="5165277" y="2393217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78" name="文本框 277"/>
          <p:cNvSpPr txBox="1"/>
          <p:nvPr/>
        </p:nvSpPr>
        <p:spPr>
          <a:xfrm>
            <a:off x="6503670" y="1867851"/>
            <a:ext cx="2316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0" dirty="0">
                <a:latin typeface="Candara" panose="020E0502030303020204" pitchFamily="34" charset="0"/>
                <a:ea typeface="微软雅黑" panose="020B0503020204020204" pitchFamily="34" charset="-122"/>
              </a:rPr>
              <a:t>feature vector</a:t>
            </a:r>
          </a:p>
        </p:txBody>
      </p:sp>
      <p:sp>
        <p:nvSpPr>
          <p:cNvPr id="1025" name="任意多边形 1024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0" t="0" r="0" b="0"/>
            <a:pathLst/>
          </a:custGeom>
          <a:noFill/>
          <a:ln w="9525">
            <a:noFill/>
          </a:ln>
        </p:spPr>
      </p:sp>
      <p:cxnSp>
        <p:nvCxnSpPr>
          <p:cNvPr id="7" name="直接箭头连接符 6"/>
          <p:cNvCxnSpPr>
            <a:cxnSpLocks/>
            <a:stCxn id="198" idx="41"/>
          </p:cNvCxnSpPr>
          <p:nvPr/>
        </p:nvCxnSpPr>
        <p:spPr>
          <a:xfrm>
            <a:off x="3510818" y="3353820"/>
            <a:ext cx="713545" cy="271036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" name="直接箭头连接符 7"/>
          <p:cNvCxnSpPr>
            <a:cxnSpLocks/>
            <a:stCxn id="196" idx="1"/>
          </p:cNvCxnSpPr>
          <p:nvPr/>
        </p:nvCxnSpPr>
        <p:spPr>
          <a:xfrm flipV="1">
            <a:off x="3509707" y="3639443"/>
            <a:ext cx="681294" cy="303387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" name="直接箭头连接符 8"/>
          <p:cNvCxnSpPr>
            <a:cxnSpLocks/>
            <a:endCxn id="244" idx="2"/>
          </p:cNvCxnSpPr>
          <p:nvPr/>
        </p:nvCxnSpPr>
        <p:spPr>
          <a:xfrm flipV="1">
            <a:off x="4233304" y="3556207"/>
            <a:ext cx="678232" cy="44266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>
            <a:cxnSpLocks/>
            <a:endCxn id="240" idx="5"/>
          </p:cNvCxnSpPr>
          <p:nvPr/>
        </p:nvCxnSpPr>
        <p:spPr>
          <a:xfrm>
            <a:off x="4196691" y="3672257"/>
            <a:ext cx="752307" cy="822669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>
            <a:cxnSpLocks/>
            <a:endCxn id="241" idx="4"/>
          </p:cNvCxnSpPr>
          <p:nvPr/>
        </p:nvCxnSpPr>
        <p:spPr>
          <a:xfrm>
            <a:off x="4204989" y="3632766"/>
            <a:ext cx="800525" cy="378387"/>
          </a:xfrm>
          <a:prstGeom prst="straightConnector1">
            <a:avLst/>
          </a:prstGeom>
          <a:ln w="28575">
            <a:solidFill>
              <a:srgbClr val="008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/>
              <p:cNvSpPr txBox="1"/>
              <p:nvPr/>
            </p:nvSpPr>
            <p:spPr>
              <a:xfrm>
                <a:off x="1201942" y="1853265"/>
                <a:ext cx="2138876" cy="6649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800" b="0" dirty="0">
                    <a:solidFill>
                      <a:srgbClr val="395DFF"/>
                    </a:solidFill>
                    <a:latin typeface="Candara" panose="020E0502030303020204" pitchFamily="34" charset="0"/>
                    <a:ea typeface="微软雅黑" panose="020B0503020204020204" pitchFamily="34" charset="-122"/>
                  </a:rPr>
                  <a:t>Monte Carlo Propagation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1800" b="1" i="1" smtClean="0">
                            <a:solidFill>
                              <a:srgbClr val="395D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1800" b="1" i="0" smtClean="0">
                            <a:solidFill>
                              <a:srgbClr val="395DFF"/>
                            </a:solidFill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p>
                        <m:d>
                          <m:dPr>
                            <m:ctrlPr>
                              <a:rPr kumimoji="1" lang="en-US" altLang="zh-CN" sz="1800" b="1" i="1" smtClean="0">
                                <a:solidFill>
                                  <a:srgbClr val="395D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 b="1" i="0">
                                <a:solidFill>
                                  <a:srgbClr val="395D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</m:d>
                      </m:sup>
                    </m:sSup>
                  </m:oMath>
                </a14:m>
                <a:endParaRPr lang="en-US" altLang="zh-CN" sz="2400" b="0" dirty="0">
                  <a:solidFill>
                    <a:srgbClr val="395DFF"/>
                  </a:solidFill>
                  <a:latin typeface="Candara" panose="020E0502030303020204" pitchFamily="34" charset="0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1942" y="1853265"/>
                <a:ext cx="2138876" cy="664926"/>
              </a:xfrm>
              <a:prstGeom prst="rect">
                <a:avLst/>
              </a:prstGeom>
              <a:blipFill>
                <a:blip r:embed="rId3"/>
                <a:stretch>
                  <a:fillRect l="-2279" t="-4587" b="-137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/>
              <p:cNvSpPr txBox="1"/>
              <p:nvPr/>
            </p:nvSpPr>
            <p:spPr>
              <a:xfrm>
                <a:off x="3982077" y="1668510"/>
                <a:ext cx="2388176" cy="664926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altLang="zh-CN" sz="1800" b="0" dirty="0">
                    <a:solidFill>
                      <a:srgbClr val="007F00"/>
                    </a:solidFill>
                    <a:latin typeface="Candara" panose="020E0502030303020204" pitchFamily="34" charset="0"/>
                    <a:ea typeface="微软雅黑" panose="020B0503020204020204" pitchFamily="34" charset="-122"/>
                    <a:sym typeface="+mn-ea"/>
                  </a:rPr>
                  <a:t>Reverse Push </a:t>
                </a:r>
              </a:p>
              <a:p>
                <a:r>
                  <a:rPr lang="en-US" altLang="zh-CN" sz="1800" b="0" dirty="0">
                    <a:solidFill>
                      <a:srgbClr val="007F00"/>
                    </a:solidFill>
                    <a:latin typeface="Candara" panose="020E0502030303020204" pitchFamily="34" charset="0"/>
                    <a:ea typeface="微软雅黑" panose="020B0503020204020204" pitchFamily="34" charset="-122"/>
                    <a:sym typeface="+mn-ea"/>
                  </a:rPr>
                  <a:t>Propagation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1800" b="1" i="1" smtClean="0">
                            <a:solidFill>
                              <a:srgbClr val="007F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1800" b="1" i="0" smtClean="0">
                            <a:solidFill>
                              <a:srgbClr val="007F00"/>
                            </a:solidFill>
                            <a:latin typeface="Cambria Math" panose="02040503050406030204" pitchFamily="18" charset="0"/>
                          </a:rPr>
                          <m:t>𝐑</m:t>
                        </m:r>
                      </m:e>
                      <m:sup>
                        <m:d>
                          <m:dPr>
                            <m:ctrlPr>
                              <a:rPr kumimoji="1" lang="en-US" altLang="zh-CN" sz="1800" b="1" i="1" smtClean="0">
                                <a:solidFill>
                                  <a:srgbClr val="007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CN" sz="1800">
                                <a:solidFill>
                                  <a:srgbClr val="007F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altLang="zh-CN" sz="1800" b="0" dirty="0">
                    <a:solidFill>
                      <a:srgbClr val="007F00"/>
                    </a:solidFill>
                    <a:latin typeface="Candara" panose="020E0502030303020204" pitchFamily="34" charset="0"/>
                    <a:ea typeface="微软雅黑" panose="020B0503020204020204" pitchFamily="34" charset="-122"/>
                    <a:sym typeface="+mn-ea"/>
                  </a:rPr>
                  <a:t>,</a:t>
                </a:r>
                <a:r>
                  <a:rPr kumimoji="1" lang="en-US" altLang="zh-CN" sz="1800" dirty="0">
                    <a:solidFill>
                      <a:srgbClr val="007F0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1800" i="1">
                            <a:solidFill>
                              <a:srgbClr val="007F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1800">
                            <a:solidFill>
                              <a:srgbClr val="007F00"/>
                            </a:solidFill>
                            <a:latin typeface="Cambria Math" panose="02040503050406030204" pitchFamily="18" charset="0"/>
                          </a:rPr>
                          <m:t>𝐐</m:t>
                        </m:r>
                      </m:e>
                      <m:sup>
                        <m:r>
                          <a:rPr kumimoji="1" lang="en-US" altLang="zh-CN" sz="1800">
                            <a:solidFill>
                              <a:srgbClr val="007F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kumimoji="1" lang="en-US" altLang="zh-CN" sz="1800">
                            <a:solidFill>
                              <a:srgbClr val="007F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ℓ)</m:t>
                        </m:r>
                      </m:sup>
                    </m:sSup>
                  </m:oMath>
                </a14:m>
                <a:endParaRPr lang="en-US" altLang="zh-CN" sz="1800" b="0" dirty="0">
                  <a:solidFill>
                    <a:srgbClr val="007F00"/>
                  </a:solidFill>
                  <a:latin typeface="Candara" panose="020E0502030303020204" pitchFamily="34" charset="0"/>
                  <a:ea typeface="微软雅黑" panose="020B0503020204020204" pitchFamily="34" charset="-122"/>
                  <a:sym typeface="+mn-ea"/>
                </a:endParaRPr>
              </a:p>
            </p:txBody>
          </p:sp>
        </mc:Choice>
        <mc:Fallback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2077" y="1668510"/>
                <a:ext cx="2388176" cy="664926"/>
              </a:xfrm>
              <a:prstGeom prst="rect">
                <a:avLst/>
              </a:prstGeom>
              <a:blipFill>
                <a:blip r:embed="rId4"/>
                <a:stretch>
                  <a:fillRect l="-2041" t="-5505" b="-137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本框 15"/>
          <p:cNvSpPr txBox="1"/>
          <p:nvPr/>
        </p:nvSpPr>
        <p:spPr>
          <a:xfrm>
            <a:off x="688254" y="3468568"/>
            <a:ext cx="1974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0" dirty="0">
                <a:latin typeface="Candara" panose="020E0502030303020204" pitchFamily="34" charset="0"/>
                <a:ea typeface="微软雅黑" panose="020B0503020204020204" pitchFamily="34" charset="-122"/>
                <a:sym typeface="+mn-ea"/>
              </a:rPr>
              <a:t>training node</a:t>
            </a:r>
            <a:endParaRPr lang="zh-CN" altLang="en-US" sz="1800" b="0" dirty="0">
              <a:latin typeface="Candara" panose="020E0502030303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47659056-41D3-4E15-9891-49900FA5D13B}"/>
                  </a:ext>
                </a:extLst>
              </p:cNvPr>
              <p:cNvSpPr/>
              <p:nvPr/>
            </p:nvSpPr>
            <p:spPr>
              <a:xfrm>
                <a:off x="6640195" y="5338368"/>
                <a:ext cx="94814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𝐗</m:t>
                      </m:r>
                      <m:r>
                        <a:rPr kumimoji="1"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[:,0]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47659056-41D3-4E15-9891-49900FA5D1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0195" y="5338368"/>
                <a:ext cx="948145" cy="400110"/>
              </a:xfrm>
              <a:prstGeom prst="rect">
                <a:avLst/>
              </a:prstGeom>
              <a:blipFill>
                <a:blip r:embed="rId5"/>
                <a:stretch>
                  <a:fillRect b="-169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5" name="表格 14">
            <a:extLst>
              <a:ext uri="{FF2B5EF4-FFF2-40B4-BE49-F238E27FC236}">
                <a16:creationId xmlns:a16="http://schemas.microsoft.com/office/drawing/2014/main" id="{1F1CC5EF-4A17-4229-B947-15655E568A0B}"/>
              </a:ext>
            </a:extLst>
          </p:cNvPr>
          <p:cNvGraphicFramePr>
            <a:graphicFrameLocks noGrp="1"/>
          </p:cNvGraphicFramePr>
          <p:nvPr/>
        </p:nvGraphicFramePr>
        <p:xfrm>
          <a:off x="6761422" y="2393217"/>
          <a:ext cx="597984" cy="28800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7984">
                  <a:extLst>
                    <a:ext uri="{9D8B030D-6E8A-4147-A177-3AD203B41FA5}">
                      <a16:colId xmlns:a16="http://schemas.microsoft.com/office/drawing/2014/main" val="3149267108"/>
                    </a:ext>
                  </a:extLst>
                </a:gridCol>
              </a:tblGrid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0.003</a:t>
                      </a:r>
                      <a:endParaRPr lang="zh-CN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2539008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0.09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4024599"/>
                  </a:ext>
                </a:extLst>
              </a:tr>
              <a:tr h="82285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/>
                        <a:t>…</a:t>
                      </a:r>
                      <a:endParaRPr lang="zh-CN" altLang="en-US" sz="2000" dirty="0"/>
                    </a:p>
                  </a:txBody>
                  <a:tcPr vert="eaVert"/>
                </a:tc>
                <a:extLst>
                  <a:ext uri="{0D108BD9-81ED-4DB2-BD59-A6C34878D82A}">
                    <a16:rowId xmlns:a16="http://schemas.microsoft.com/office/drawing/2014/main" val="4175281337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0.5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4479538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0.001</a:t>
                      </a:r>
                      <a:endParaRPr lang="zh-CN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7123946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0.1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2139794"/>
                  </a:ext>
                </a:extLst>
              </a:tr>
            </a:tbl>
          </a:graphicData>
        </a:graphic>
      </p:graphicFrame>
      <p:graphicFrame>
        <p:nvGraphicFramePr>
          <p:cNvPr id="25" name="表格 24">
            <a:extLst>
              <a:ext uri="{FF2B5EF4-FFF2-40B4-BE49-F238E27FC236}">
                <a16:creationId xmlns:a16="http://schemas.microsoft.com/office/drawing/2014/main" id="{2E6E7B28-45E3-4BDB-A545-A13BEDD645A4}"/>
              </a:ext>
            </a:extLst>
          </p:cNvPr>
          <p:cNvGraphicFramePr>
            <a:graphicFrameLocks noGrp="1"/>
          </p:cNvGraphicFramePr>
          <p:nvPr/>
        </p:nvGraphicFramePr>
        <p:xfrm>
          <a:off x="8308523" y="2399568"/>
          <a:ext cx="597984" cy="28800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7984">
                  <a:extLst>
                    <a:ext uri="{9D8B030D-6E8A-4147-A177-3AD203B41FA5}">
                      <a16:colId xmlns:a16="http://schemas.microsoft.com/office/drawing/2014/main" val="3149267108"/>
                    </a:ext>
                  </a:extLst>
                </a:gridCol>
              </a:tblGrid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0.009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2539008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0.002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4024599"/>
                  </a:ext>
                </a:extLst>
              </a:tr>
              <a:tr h="82285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/>
                        <a:t>…</a:t>
                      </a:r>
                      <a:endParaRPr lang="zh-CN" altLang="en-US" sz="2000" dirty="0"/>
                    </a:p>
                  </a:txBody>
                  <a:tcPr vert="eaVert"/>
                </a:tc>
                <a:extLst>
                  <a:ext uri="{0D108BD9-81ED-4DB2-BD59-A6C34878D82A}">
                    <a16:rowId xmlns:a16="http://schemas.microsoft.com/office/drawing/2014/main" val="4175281337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0.01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4479538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0.001</a:t>
                      </a:r>
                      <a:endParaRPr lang="zh-CN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7123946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0.002</a:t>
                      </a:r>
                      <a:endParaRPr lang="zh-CN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2139794"/>
                  </a:ext>
                </a:extLst>
              </a:tr>
            </a:tbl>
          </a:graphicData>
        </a:graphic>
      </p:graphicFrame>
      <p:sp>
        <p:nvSpPr>
          <p:cNvPr id="26" name="文本框 25">
            <a:extLst>
              <a:ext uri="{FF2B5EF4-FFF2-40B4-BE49-F238E27FC236}">
                <a16:creationId xmlns:a16="http://schemas.microsoft.com/office/drawing/2014/main" id="{4B82D841-494B-45B5-9680-217F7EBDF847}"/>
              </a:ext>
            </a:extLst>
          </p:cNvPr>
          <p:cNvSpPr txBox="1"/>
          <p:nvPr/>
        </p:nvSpPr>
        <p:spPr>
          <a:xfrm>
            <a:off x="7578825" y="5295433"/>
            <a:ext cx="432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/>
              <a:t>…</a:t>
            </a:r>
            <a:endParaRPr kumimoji="1" lang="zh-CN" alt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84286CD4-90A2-47C3-8612-5104245D4BA4}"/>
                  </a:ext>
                </a:extLst>
              </p:cNvPr>
              <p:cNvSpPr/>
              <p:nvPr/>
            </p:nvSpPr>
            <p:spPr>
              <a:xfrm>
                <a:off x="8043610" y="5338368"/>
                <a:ext cx="112780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𝐗</m:t>
                      </m:r>
                      <m:r>
                        <a:rPr kumimoji="1"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[:,−1]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84286CD4-90A2-47C3-8612-5104245D4B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3610" y="5338368"/>
                <a:ext cx="1127809" cy="400110"/>
              </a:xfrm>
              <a:prstGeom prst="rect">
                <a:avLst/>
              </a:prstGeom>
              <a:blipFill>
                <a:blip r:embed="rId6"/>
                <a:stretch>
                  <a:fillRect b="-169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8" name="直接箭头连接符 97">
            <a:extLst>
              <a:ext uri="{FF2B5EF4-FFF2-40B4-BE49-F238E27FC236}">
                <a16:creationId xmlns:a16="http://schemas.microsoft.com/office/drawing/2014/main" id="{974BDD3D-23B8-4C7B-B73C-06505ACB08E9}"/>
              </a:ext>
            </a:extLst>
          </p:cNvPr>
          <p:cNvCxnSpPr>
            <a:cxnSpLocks/>
            <a:stCxn id="192" idx="37"/>
            <a:endCxn id="193" idx="17"/>
          </p:cNvCxnSpPr>
          <p:nvPr/>
        </p:nvCxnSpPr>
        <p:spPr>
          <a:xfrm>
            <a:off x="2175909" y="3861365"/>
            <a:ext cx="526168" cy="487152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1" name="直接箭头连接符 100">
            <a:extLst>
              <a:ext uri="{FF2B5EF4-FFF2-40B4-BE49-F238E27FC236}">
                <a16:creationId xmlns:a16="http://schemas.microsoft.com/office/drawing/2014/main" id="{D756167F-D519-4F26-B57E-10168A2EEA87}"/>
              </a:ext>
            </a:extLst>
          </p:cNvPr>
          <p:cNvCxnSpPr>
            <a:cxnSpLocks/>
            <a:stCxn id="192" idx="0"/>
            <a:endCxn id="194" idx="26"/>
          </p:cNvCxnSpPr>
          <p:nvPr/>
        </p:nvCxnSpPr>
        <p:spPr>
          <a:xfrm flipV="1">
            <a:off x="2201465" y="3535957"/>
            <a:ext cx="433945" cy="251420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6" name="直接箭头连接符 105">
            <a:extLst>
              <a:ext uri="{FF2B5EF4-FFF2-40B4-BE49-F238E27FC236}">
                <a16:creationId xmlns:a16="http://schemas.microsoft.com/office/drawing/2014/main" id="{05DFFA56-B134-40A3-9384-6E2001FA01DD}"/>
              </a:ext>
            </a:extLst>
          </p:cNvPr>
          <p:cNvCxnSpPr>
            <a:cxnSpLocks/>
            <a:stCxn id="194" idx="0"/>
            <a:endCxn id="196" idx="19"/>
          </p:cNvCxnSpPr>
          <p:nvPr/>
        </p:nvCxnSpPr>
        <p:spPr>
          <a:xfrm>
            <a:off x="2792077" y="3465282"/>
            <a:ext cx="542074" cy="477548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9" name="直接箭头连接符 108">
            <a:extLst>
              <a:ext uri="{FF2B5EF4-FFF2-40B4-BE49-F238E27FC236}">
                <a16:creationId xmlns:a16="http://schemas.microsoft.com/office/drawing/2014/main" id="{13F24949-23E6-4F88-B91E-35918A6B2D74}"/>
              </a:ext>
            </a:extLst>
          </p:cNvPr>
          <p:cNvCxnSpPr>
            <a:cxnSpLocks/>
            <a:stCxn id="194" idx="42"/>
            <a:endCxn id="198" idx="24"/>
          </p:cNvCxnSpPr>
          <p:nvPr/>
        </p:nvCxnSpPr>
        <p:spPr>
          <a:xfrm flipV="1">
            <a:off x="2792077" y="3374801"/>
            <a:ext cx="548741" cy="104837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2" name="直接箭头连接符 111">
            <a:extLst>
              <a:ext uri="{FF2B5EF4-FFF2-40B4-BE49-F238E27FC236}">
                <a16:creationId xmlns:a16="http://schemas.microsoft.com/office/drawing/2014/main" id="{EA11DA2C-0466-4BAF-AE7A-3C6B33752BFB}"/>
              </a:ext>
            </a:extLst>
          </p:cNvPr>
          <p:cNvCxnSpPr>
            <a:cxnSpLocks/>
            <a:stCxn id="194" idx="2"/>
            <a:endCxn id="199" idx="26"/>
          </p:cNvCxnSpPr>
          <p:nvPr/>
        </p:nvCxnSpPr>
        <p:spPr>
          <a:xfrm flipV="1">
            <a:off x="2785410" y="2801268"/>
            <a:ext cx="564761" cy="638615"/>
          </a:xfrm>
          <a:prstGeom prst="straightConnector1">
            <a:avLst/>
          </a:prstGeom>
          <a:ln w="31750">
            <a:solidFill>
              <a:srgbClr val="395DFF"/>
            </a:solidFill>
            <a:tailEnd type="triangle" w="med" len="med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58" name="对话气泡: 椭圆形 257">
            <a:extLst>
              <a:ext uri="{FF2B5EF4-FFF2-40B4-BE49-F238E27FC236}">
                <a16:creationId xmlns:a16="http://schemas.microsoft.com/office/drawing/2014/main" id="{5857C728-9B37-43C5-BE03-A0A618C5E0BD}"/>
              </a:ext>
            </a:extLst>
          </p:cNvPr>
          <p:cNvSpPr/>
          <p:nvPr/>
        </p:nvSpPr>
        <p:spPr>
          <a:xfrm rot="10800000">
            <a:off x="1687482" y="4024936"/>
            <a:ext cx="3419499" cy="1034782"/>
          </a:xfrm>
          <a:prstGeom prst="wedgeEllipseCallout">
            <a:avLst>
              <a:gd name="adj1" fmla="val -22960"/>
              <a:gd name="adj2" fmla="val 81010"/>
            </a:avLst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6D5A259A-7C49-437B-A65F-0601042A5C49}"/>
                  </a:ext>
                </a:extLst>
              </p:cNvPr>
              <p:cNvSpPr txBox="1"/>
              <p:nvPr/>
            </p:nvSpPr>
            <p:spPr>
              <a:xfrm>
                <a:off x="1652978" y="4174724"/>
                <a:ext cx="3523187" cy="7019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CN" sz="1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kumimoji="1"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1600" b="1" i="0" smtClean="0"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</m:acc>
                        </m:e>
                        <m:sup>
                          <m:r>
                            <a:rPr kumimoji="1" lang="en-US" altLang="zh-CN" sz="1600" b="0" i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kumimoji="1" lang="en-US" altLang="zh-CN" sz="160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  <m:r>
                            <a:rPr kumimoji="1" lang="en-US" altLang="zh-CN" sz="1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kumimoji="1" lang="en-US" altLang="zh-CN" sz="1600" b="0" i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600" b="1" i="0" smtClean="0">
                              <a:latin typeface="Cambria Math" panose="02040503050406030204" pitchFamily="18" charset="0"/>
                            </a:rPr>
                            <m:t>𝐃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kumimoji="1" lang="en-US" altLang="zh-CN" sz="1600" b="0" i="0" smtClean="0">
                              <a:latin typeface="Cambria Math" panose="02040503050406030204" pitchFamily="18" charset="0"/>
                            </a:rPr>
                            <m:t>r</m:t>
                          </m:r>
                        </m:sup>
                      </m:sSup>
                      <m:r>
                        <a:rPr kumimoji="1" lang="en-US" altLang="zh-CN" sz="1600" b="0" i="0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kumimoji="1" lang="en-US" altLang="zh-CN" sz="1600" b="1" i="1" smtClean="0">
                              <a:solidFill>
                                <a:srgbClr val="007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600" b="1" i="0" smtClean="0">
                              <a:solidFill>
                                <a:srgbClr val="007F00"/>
                              </a:solidFill>
                              <a:latin typeface="Cambria Math" panose="02040503050406030204" pitchFamily="18" charset="0"/>
                            </a:rPr>
                            <m:t>𝐐</m:t>
                          </m:r>
                        </m:e>
                        <m:sup>
                          <m:r>
                            <a:rPr kumimoji="1" lang="en-US" altLang="zh-CN" sz="1600" b="1" i="0" smtClean="0">
                              <a:solidFill>
                                <a:srgbClr val="007F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kumimoji="1" lang="en-US" altLang="zh-CN" sz="1600" b="1" i="0">
                              <a:solidFill>
                                <a:srgbClr val="007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  <m:r>
                            <a:rPr kumimoji="1" lang="en-US" altLang="zh-CN" sz="1600" b="1" i="0" smtClean="0">
                              <a:solidFill>
                                <a:srgbClr val="007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kumimoji="1" lang="en-US" altLang="zh-CN" sz="1600" b="0" i="0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kumimoji="1"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  <m:brk m:alnAt="23"/>
                            </m:rPr>
                            <a:rPr kumimoji="1" lang="en-US" altLang="zh-CN" sz="1600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kumimoji="1" lang="en-US" altLang="zh-CN" sz="1600" b="0" i="0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CN" sz="160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  <m:r>
                            <a:rPr kumimoji="1" lang="en-US" altLang="zh-CN" sz="1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sSup>
                            <m:sSupPr>
                              <m:ctrlPr>
                                <a:rPr kumimoji="1" lang="en-US" altLang="zh-CN" sz="1600" b="1" i="1" smtClean="0">
                                  <a:solidFill>
                                    <a:srgbClr val="395D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600" b="1" i="0" smtClean="0">
                                  <a:solidFill>
                                    <a:srgbClr val="395DFF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  <m:sup>
                              <m:d>
                                <m:dPr>
                                  <m:ctrlPr>
                                    <a:rPr kumimoji="1" lang="en-US" altLang="zh-CN" sz="1600" b="1" i="1" smtClean="0">
                                      <a:solidFill>
                                        <a:srgbClr val="395D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1600" b="1" i="0">
                                      <a:solidFill>
                                        <a:srgbClr val="395D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  <m:r>
                                    <a:rPr kumimoji="1" lang="en-US" altLang="zh-CN" sz="1600" b="1" i="0" smtClean="0">
                                      <a:solidFill>
                                        <a:srgbClr val="395D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kumimoji="1" lang="en-US" altLang="zh-CN" sz="1600" b="1" i="0" smtClean="0">
                                      <a:solidFill>
                                        <a:srgbClr val="395D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𝐭</m:t>
                                  </m:r>
                                </m:e>
                              </m:d>
                            </m:sup>
                          </m:sSup>
                          <m:sSup>
                            <m:sSupPr>
                              <m:ctrlPr>
                                <a:rPr kumimoji="1" lang="en-US" altLang="zh-CN" sz="1600" b="1" i="1" smtClean="0">
                                  <a:solidFill>
                                    <a:srgbClr val="007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600" b="1" i="0" smtClean="0">
                                  <a:solidFill>
                                    <a:srgbClr val="007F00"/>
                                  </a:solidFill>
                                  <a:latin typeface="Cambria Math" panose="02040503050406030204" pitchFamily="18" charset="0"/>
                                </a:rPr>
                                <m:t>𝐑</m:t>
                              </m:r>
                            </m:e>
                            <m:sup>
                              <m:d>
                                <m:dPr>
                                  <m:ctrlPr>
                                    <a:rPr kumimoji="1" lang="en-US" altLang="zh-CN" sz="1600" b="1" i="1" smtClean="0">
                                      <a:solidFill>
                                        <a:srgbClr val="007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sz="1600" b="1" i="0" smtClean="0">
                                      <a:solidFill>
                                        <a:srgbClr val="007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𝐭</m:t>
                                  </m:r>
                                </m:e>
                              </m:d>
                            </m:sup>
                          </m:sSup>
                        </m:e>
                      </m:nary>
                      <m:r>
                        <a:rPr kumimoji="1" lang="en-US" altLang="zh-CN" sz="1600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6D5A259A-7C49-437B-A65F-0601042A5C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2978" y="4174724"/>
                <a:ext cx="3523187" cy="7019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0" name="矩形 279">
                <a:extLst>
                  <a:ext uri="{FF2B5EF4-FFF2-40B4-BE49-F238E27FC236}">
                    <a16:creationId xmlns:a16="http://schemas.microsoft.com/office/drawing/2014/main" id="{F1BE3DEC-CA1F-46B3-9826-1088070E6178}"/>
                  </a:ext>
                </a:extLst>
              </p:cNvPr>
              <p:cNvSpPr/>
              <p:nvPr/>
            </p:nvSpPr>
            <p:spPr>
              <a:xfrm>
                <a:off x="1037733" y="5786495"/>
                <a:ext cx="1974645" cy="590338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CN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zh-CN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kumimoji="1" lang="en-US" altLang="zh-CN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sz="1800" b="1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𝐃</m:t>
                                  </m:r>
                                </m:e>
                                <m:sup>
                                  <m:r>
                                    <m:rPr>
                                      <m:sty m:val="p"/>
                                    </m:rPr>
                                    <a:rPr kumimoji="1" lang="en-US" altLang="zh-CN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r</m:t>
                                  </m:r>
                                  <m:r>
                                    <a:rPr kumimoji="1" lang="en-US" altLang="zh-CN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  <m:r>
                                <a:rPr kumimoji="1" lang="en-US" altLang="zh-CN" sz="1800" b="1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𝐀</m:t>
                              </m:r>
                              <m:sSup>
                                <m:sSupPr>
                                  <m:ctrlPr>
                                    <a:rPr kumimoji="1" lang="en-US" altLang="zh-CN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sz="1800" b="1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𝐃</m:t>
                                  </m:r>
                                </m:e>
                                <m:sup>
                                  <m:r>
                                    <a:rPr kumimoji="1" lang="en-US" altLang="zh-CN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m:rPr>
                                      <m:sty m:val="p"/>
                                    </m:rPr>
                                    <a:rPr kumimoji="1" lang="en-US" altLang="zh-CN" sz="1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r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kumimoji="1" lang="en-US" altLang="zh-CN" sz="1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sup>
                      </m:sSup>
                      <m:r>
                        <a:rPr kumimoji="1" lang="en-US" altLang="zh-CN" sz="18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𝐗</m:t>
                      </m:r>
                    </m:oMath>
                  </m:oMathPara>
                </a14:m>
                <a:endParaRPr kumimoji="1"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80" name="矩形 279">
                <a:extLst>
                  <a:ext uri="{FF2B5EF4-FFF2-40B4-BE49-F238E27FC236}">
                    <a16:creationId xmlns:a16="http://schemas.microsoft.com/office/drawing/2014/main" id="{F1BE3DEC-CA1F-46B3-9826-1088070E61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733" y="5786495"/>
                <a:ext cx="1974645" cy="59033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2" name="椭圆 281">
            <a:extLst>
              <a:ext uri="{FF2B5EF4-FFF2-40B4-BE49-F238E27FC236}">
                <a16:creationId xmlns:a16="http://schemas.microsoft.com/office/drawing/2014/main" id="{F03A7CD5-A055-4477-9F9F-0DFC98215A04}"/>
              </a:ext>
            </a:extLst>
          </p:cNvPr>
          <p:cNvSpPr/>
          <p:nvPr/>
        </p:nvSpPr>
        <p:spPr>
          <a:xfrm>
            <a:off x="4102919" y="3518503"/>
            <a:ext cx="211696" cy="20705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3" name="文本框 282">
            <a:extLst>
              <a:ext uri="{FF2B5EF4-FFF2-40B4-BE49-F238E27FC236}">
                <a16:creationId xmlns:a16="http://schemas.microsoft.com/office/drawing/2014/main" id="{9B833C43-5D9F-426D-9665-1151D89F9E51}"/>
              </a:ext>
            </a:extLst>
          </p:cNvPr>
          <p:cNvSpPr txBox="1"/>
          <p:nvPr/>
        </p:nvSpPr>
        <p:spPr>
          <a:xfrm>
            <a:off x="3903262" y="3134962"/>
            <a:ext cx="1211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0" dirty="0">
                <a:solidFill>
                  <a:srgbClr val="FF0000"/>
                </a:solidFill>
                <a:latin typeface="Comic Sans MS" panose="030F0702030302020204" pitchFamily="66" charset="0"/>
              </a:rPr>
              <a:t>meet</a:t>
            </a:r>
            <a:endParaRPr lang="zh-CN" altLang="en-US" sz="2000" b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285" name="直接箭头连接符 284">
            <a:extLst>
              <a:ext uri="{FF2B5EF4-FFF2-40B4-BE49-F238E27FC236}">
                <a16:creationId xmlns:a16="http://schemas.microsoft.com/office/drawing/2014/main" id="{5165BEB5-6CEF-48EB-B965-08670E34FFD0}"/>
              </a:ext>
            </a:extLst>
          </p:cNvPr>
          <p:cNvCxnSpPr>
            <a:cxnSpLocks/>
          </p:cNvCxnSpPr>
          <p:nvPr/>
        </p:nvCxnSpPr>
        <p:spPr>
          <a:xfrm>
            <a:off x="2201465" y="4715823"/>
            <a:ext cx="0" cy="101702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左大括号 64">
            <a:extLst>
              <a:ext uri="{FF2B5EF4-FFF2-40B4-BE49-F238E27FC236}">
                <a16:creationId xmlns:a16="http://schemas.microsoft.com/office/drawing/2014/main" id="{7B574E46-8DC1-4ED3-8E12-9A1AFCE9B730}"/>
              </a:ext>
            </a:extLst>
          </p:cNvPr>
          <p:cNvSpPr/>
          <p:nvPr/>
        </p:nvSpPr>
        <p:spPr>
          <a:xfrm>
            <a:off x="3083650" y="5538423"/>
            <a:ext cx="314774" cy="1120443"/>
          </a:xfrm>
          <a:prstGeom prst="leftBrace">
            <a:avLst>
              <a:gd name="adj1" fmla="val 47265"/>
              <a:gd name="adj2" fmla="val 48317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6" name="文本框 65">
                <a:extLst>
                  <a:ext uri="{FF2B5EF4-FFF2-40B4-BE49-F238E27FC236}">
                    <a16:creationId xmlns:a16="http://schemas.microsoft.com/office/drawing/2014/main" id="{057AB46D-CDAD-45BB-A648-F0A4A557A17D}"/>
                  </a:ext>
                </a:extLst>
              </p:cNvPr>
              <p:cNvSpPr txBox="1"/>
              <p:nvPr/>
            </p:nvSpPr>
            <p:spPr>
              <a:xfrm>
                <a:off x="3421929" y="5402655"/>
                <a:ext cx="5056450" cy="13832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800" b="0" dirty="0">
                    <a:latin typeface="Candara" panose="020E0502030303020204" pitchFamily="34" charset="0"/>
                  </a:rPr>
                  <a:t>Unbiased estimator</a:t>
                </a:r>
              </a:p>
              <a:p>
                <a:r>
                  <a:rPr lang="en-US" altLang="zh-CN" sz="1800" b="0" kern="0" dirty="0">
                    <a:ea typeface="STKaiti" charset="-122"/>
                    <a:cs typeface="STKaiti" charset="-122"/>
                  </a:rPr>
                  <a:t>Sublinear time: </a:t>
                </a:r>
                <a14:m>
                  <m:oMath xmlns:m="http://schemas.openxmlformats.org/officeDocument/2006/math">
                    <m:r>
                      <a:rPr lang="en-US" altLang="zh-CN" sz="1800" b="0" kern="0">
                        <a:latin typeface="Cambria Math" panose="02040503050406030204" pitchFamily="18" charset="0"/>
                        <a:ea typeface="STKaiti" charset="-122"/>
                        <a:cs typeface="STKaiti" charset="-122"/>
                      </a:rPr>
                      <m:t>𝑂</m:t>
                    </m:r>
                    <m:r>
                      <a:rPr lang="en-US" altLang="zh-CN" sz="1800" b="0" kern="0">
                        <a:latin typeface="Cambria Math" panose="02040503050406030204" pitchFamily="18" charset="0"/>
                        <a:ea typeface="STKaiti" charset="-122"/>
                        <a:cs typeface="STKaiti" charset="-122"/>
                      </a:rPr>
                      <m:t>(</m:t>
                    </m:r>
                    <m:r>
                      <a:rPr lang="en-US" altLang="zh-CN" sz="1800" b="0" kern="0">
                        <a:latin typeface="Cambria Math" panose="02040503050406030204" pitchFamily="18" charset="0"/>
                        <a:ea typeface="STKaiti" charset="-122"/>
                        <a:cs typeface="STKaiti" charset="-122"/>
                      </a:rPr>
                      <m:t>𝐿</m:t>
                    </m:r>
                    <m:f>
                      <m:fPr>
                        <m:ctrlPr>
                          <a:rPr lang="en-US" altLang="zh-CN" sz="1800" b="0" i="1" kern="0">
                            <a:latin typeface="Cambria Math" panose="02040503050406030204" pitchFamily="18" charset="0"/>
                            <a:ea typeface="STKaiti" charset="-122"/>
                            <a:cs typeface="STKaiti" charset="-122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altLang="zh-CN" sz="1800" b="0" i="1" kern="0">
                                <a:latin typeface="Cambria Math" panose="02040503050406030204" pitchFamily="18" charset="0"/>
                                <a:ea typeface="STKaiti" charset="-122"/>
                                <a:cs typeface="STKaiti" charset="-122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sty m:val="p"/>
                              </m:rPr>
                              <a:rPr lang="en-US" altLang="zh-CN" sz="1800" b="0" i="0" kern="0" smtClean="0">
                                <a:latin typeface="Cambria Math" panose="02040503050406030204" pitchFamily="18" charset="0"/>
                                <a:ea typeface="STKaiti" charset="-122"/>
                                <a:cs typeface="STKaiti" charset="-122"/>
                              </a:rPr>
                              <m:t>m</m:t>
                            </m:r>
                            <m:r>
                              <a:rPr lang="en-US" altLang="zh-CN" sz="1800" b="0" kern="0">
                                <a:latin typeface="Cambria Math" panose="02040503050406030204" pitchFamily="18" charset="0"/>
                                <a:ea typeface="STKaiti" charset="-122"/>
                                <a:cs typeface="STKaiti" charset="-122"/>
                              </a:rPr>
                              <m:t>𝑙𝑜𝑔𝑛</m:t>
                            </m:r>
                          </m:e>
                        </m:rad>
                      </m:num>
                      <m:den>
                        <m:r>
                          <a:rPr lang="zh-CN" altLang="en-US" sz="1800" b="0" kern="0">
                            <a:latin typeface="Cambria Math" panose="02040503050406030204" pitchFamily="18" charset="0"/>
                            <a:ea typeface="STKaiti" charset="-122"/>
                            <a:cs typeface="STKaiti" charset="-122"/>
                          </a:rPr>
                          <m:t>𝜀</m:t>
                        </m:r>
                      </m:den>
                    </m:f>
                    <m:r>
                      <a:rPr lang="en-US" altLang="zh-CN" sz="1800" b="0" kern="0">
                        <a:latin typeface="Cambria Math" panose="02040503050406030204" pitchFamily="18" charset="0"/>
                        <a:ea typeface="STKaiti" charset="-122"/>
                        <a:cs typeface="STKaiti" charset="-122"/>
                      </a:rPr>
                      <m:t>𝐹</m:t>
                    </m:r>
                    <m:r>
                      <a:rPr lang="en-US" altLang="zh-CN" sz="1800" b="0" kern="0">
                        <a:latin typeface="Cambria Math" panose="02040503050406030204" pitchFamily="18" charset="0"/>
                        <a:ea typeface="STKaiti" charset="-122"/>
                        <a:cs typeface="STKaiti" charset="-122"/>
                      </a:rPr>
                      <m:t>)</m:t>
                    </m:r>
                  </m:oMath>
                </a14:m>
                <a:endParaRPr lang="en-US" altLang="zh-CN" sz="1800" b="0" dirty="0">
                  <a:latin typeface="Candara" panose="020E0502030303020204" pitchFamily="34" charset="0"/>
                </a:endParaRPr>
              </a:p>
              <a:p>
                <a:r>
                  <a:rPr lang="en-US" altLang="zh-CN" sz="1800" b="0" dirty="0">
                    <a:latin typeface="Candara" panose="020E0502030303020204" pitchFamily="34" charset="0"/>
                  </a:rPr>
                  <a:t>Avoid to store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1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1800">
                            <a:latin typeface="Cambria Math" panose="02040503050406030204" pitchFamily="18" charset="0"/>
                          </a:rPr>
                          <m:t>𝐃</m:t>
                        </m:r>
                      </m:e>
                      <m:sup>
                        <m:r>
                          <m:rPr>
                            <m:sty m:val="p"/>
                          </m:rPr>
                          <a:rPr kumimoji="1" lang="en-US" altLang="zh-CN" sz="1800"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kumimoji="1" lang="en-US" altLang="zh-CN" sz="180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kumimoji="1" lang="en-US" altLang="zh-CN" sz="1800">
                        <a:latin typeface="Cambria Math" panose="02040503050406030204" pitchFamily="18" charset="0"/>
                      </a:rPr>
                      <m:t>𝐀</m:t>
                    </m:r>
                    <m:sSup>
                      <m:sSupPr>
                        <m:ctrlPr>
                          <a:rPr kumimoji="1" lang="en-US" altLang="zh-CN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1800">
                            <a:latin typeface="Cambria Math" panose="02040503050406030204" pitchFamily="18" charset="0"/>
                          </a:rPr>
                          <m:t>𝐃</m:t>
                        </m:r>
                      </m:e>
                      <m:sup>
                        <m:r>
                          <a:rPr kumimoji="1" lang="en-US" altLang="zh-CN" sz="18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kumimoji="1" lang="en-US" altLang="zh-CN" sz="1800">
                            <a:latin typeface="Cambria Math" panose="02040503050406030204" pitchFamily="18" charset="0"/>
                          </a:rPr>
                          <m:t>r</m:t>
                        </m:r>
                      </m:sup>
                    </m:sSup>
                  </m:oMath>
                </a14:m>
                <a:r>
                  <a:rPr lang="zh-CN" altLang="en-US" sz="1800" b="0" dirty="0">
                    <a:latin typeface="Candara" panose="020E0502030303020204" pitchFamily="34" charset="0"/>
                  </a:rPr>
                  <a:t> </a:t>
                </a:r>
                <a:r>
                  <a:rPr lang="en-US" altLang="zh-CN" sz="1800" b="0" dirty="0">
                    <a:latin typeface="Candara" panose="020E0502030303020204" pitchFamily="34" charset="0"/>
                  </a:rPr>
                  <a:t>matrix</a:t>
                </a:r>
              </a:p>
              <a:p>
                <a:r>
                  <a:rPr lang="en-US" altLang="zh-CN" sz="1800" b="0" dirty="0">
                    <a:latin typeface="Candara" panose="020E0502030303020204" pitchFamily="34" charset="0"/>
                  </a:rPr>
                  <a:t>Parallelizable</a:t>
                </a:r>
                <a:endParaRPr lang="zh-CN" altLang="en-US" sz="1800" b="0" dirty="0">
                  <a:latin typeface="Candara" panose="020E0502030303020204" pitchFamily="34" charset="0"/>
                </a:endParaRPr>
              </a:p>
            </p:txBody>
          </p:sp>
        </mc:Choice>
        <mc:Fallback>
          <p:sp>
            <p:nvSpPr>
              <p:cNvPr id="66" name="文本框 65">
                <a:extLst>
                  <a:ext uri="{FF2B5EF4-FFF2-40B4-BE49-F238E27FC236}">
                    <a16:creationId xmlns:a16="http://schemas.microsoft.com/office/drawing/2014/main" id="{057AB46D-CDAD-45BB-A648-F0A4A557A1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1929" y="5402655"/>
                <a:ext cx="5056450" cy="1383264"/>
              </a:xfrm>
              <a:prstGeom prst="rect">
                <a:avLst/>
              </a:prstGeom>
              <a:blipFill>
                <a:blip r:embed="rId9"/>
                <a:stretch>
                  <a:fillRect l="-964" t="-2203" b="-61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5" name="标题 1">
            <a:extLst>
              <a:ext uri="{FF2B5EF4-FFF2-40B4-BE49-F238E27FC236}">
                <a16:creationId xmlns:a16="http://schemas.microsoft.com/office/drawing/2014/main" id="{380C40AA-35A1-4974-B092-B8951E867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398" y="140048"/>
            <a:ext cx="7750074" cy="1128712"/>
          </a:xfrm>
        </p:spPr>
        <p:txBody>
          <a:bodyPr/>
          <a:lstStyle/>
          <a:p>
            <a:r>
              <a:rPr kumimoji="1" lang="en-US" altLang="zh-CN" sz="3200" dirty="0"/>
              <a:t>Bidirectional Propagation</a:t>
            </a:r>
            <a:endParaRPr kumimoji="1"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3444960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C50E458-4719-4EF8-ACAC-431FE6CD5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Experiments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81A8ECD-A3BC-4CCB-B972-A2DE61024A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087" y="5085184"/>
            <a:ext cx="5656041" cy="999723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EFC663D-B3A8-4740-9FD0-B6B4420264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649" y="4682498"/>
            <a:ext cx="2970600" cy="1669468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F6B5423-584E-4668-9047-3341D057F8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1640" y="1556792"/>
            <a:ext cx="6796626" cy="3024336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45285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>
            <a:extLst>
              <a:ext uri="{FF2B5EF4-FFF2-40B4-BE49-F238E27FC236}">
                <a16:creationId xmlns:a16="http://schemas.microsoft.com/office/drawing/2014/main" id="{CEFEF1D0-7FC9-7940-85DF-CFE6B6C646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584" y="2154663"/>
            <a:ext cx="7772400" cy="1470025"/>
          </a:xfrm>
        </p:spPr>
        <p:txBody>
          <a:bodyPr/>
          <a:lstStyle/>
          <a:p>
            <a:pPr algn="ctr"/>
            <a:r>
              <a:rPr lang="en-US" altLang="zh-CN" sz="4800" dirty="0">
                <a:latin typeface="Comic Sans MS" panose="030F0702030302020204" pitchFamily="66" charset="0"/>
              </a:rPr>
              <a:t>Thank you!</a:t>
            </a:r>
            <a:endParaRPr lang="zh-CN" altLang="en-US" sz="4800" dirty="0">
              <a:latin typeface="Comic Sans MS" panose="030F0702030302020204" pitchFamily="66" charset="0"/>
            </a:endParaRPr>
          </a:p>
        </p:txBody>
      </p:sp>
      <p:sp>
        <p:nvSpPr>
          <p:cNvPr id="21" name="标题 1">
            <a:extLst>
              <a:ext uri="{FF2B5EF4-FFF2-40B4-BE49-F238E27FC236}">
                <a16:creationId xmlns:a16="http://schemas.microsoft.com/office/drawing/2014/main" id="{A798C4C8-B4E2-1D48-8B47-854604F50904}"/>
              </a:ext>
            </a:extLst>
          </p:cNvPr>
          <p:cNvSpPr txBox="1">
            <a:spLocks/>
          </p:cNvSpPr>
          <p:nvPr/>
        </p:nvSpPr>
        <p:spPr bwMode="auto">
          <a:xfrm>
            <a:off x="3588175" y="5839387"/>
            <a:ext cx="3713944" cy="1055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黑体" pitchFamily="2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黑体" pitchFamily="2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黑体" pitchFamily="2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黑体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en-US" altLang="zh-CN" sz="1800" b="0" kern="0" dirty="0">
                <a:latin typeface="+mj-lt"/>
                <a:ea typeface="Cambria Math" panose="02040503050406030204" pitchFamily="18" charset="0"/>
              </a:rPr>
              <a:t>Scalable Graph Neural Networks via Bidirectional Propagation</a:t>
            </a:r>
          </a:p>
        </p:txBody>
      </p:sp>
      <p:cxnSp>
        <p:nvCxnSpPr>
          <p:cNvPr id="23" name="直线连接符 22">
            <a:extLst>
              <a:ext uri="{FF2B5EF4-FFF2-40B4-BE49-F238E27FC236}">
                <a16:creationId xmlns:a16="http://schemas.microsoft.com/office/drawing/2014/main" id="{3CAE9B57-1CE6-114D-AC77-7D007EBF4606}"/>
              </a:ext>
            </a:extLst>
          </p:cNvPr>
          <p:cNvCxnSpPr/>
          <p:nvPr/>
        </p:nvCxnSpPr>
        <p:spPr>
          <a:xfrm>
            <a:off x="323528" y="5733256"/>
            <a:ext cx="84969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文本框 1">
            <a:extLst>
              <a:ext uri="{FF2B5EF4-FFF2-40B4-BE49-F238E27FC236}">
                <a16:creationId xmlns:a16="http://schemas.microsoft.com/office/drawing/2014/main" id="{6A7EC78D-30FB-4390-BE55-B2598B10C775}"/>
              </a:ext>
            </a:extLst>
          </p:cNvPr>
          <p:cNvSpPr txBox="1"/>
          <p:nvPr/>
        </p:nvSpPr>
        <p:spPr>
          <a:xfrm>
            <a:off x="179512" y="476672"/>
            <a:ext cx="2736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>
                <a:latin typeface="+mj-lt"/>
              </a:rPr>
              <a:t>NeurIPS</a:t>
            </a:r>
            <a:r>
              <a:rPr lang="zh-Hans" altLang="en-US" sz="2800" dirty="0">
                <a:latin typeface="+mj-lt"/>
              </a:rPr>
              <a:t>  </a:t>
            </a:r>
            <a:r>
              <a:rPr lang="en-US" altLang="zh-Hans" sz="2800" dirty="0">
                <a:latin typeface="+mj-lt"/>
              </a:rPr>
              <a:t>2020</a:t>
            </a:r>
            <a:endParaRPr kumimoji="1" lang="zh-CN" altLang="en-US" sz="2800" dirty="0">
              <a:latin typeface="+mj-lt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D3E2301-F891-411B-A8DC-7AE37216AD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4975" y="5974934"/>
            <a:ext cx="1673361" cy="77325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645784A-5094-4BDD-BDF2-D54734D557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404" y="5804460"/>
            <a:ext cx="998732" cy="99288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067A7C34-94AF-4BFA-8AC3-5631B4985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025" y="5815235"/>
            <a:ext cx="983108" cy="987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9566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>
            <a:extLst>
              <a:ext uri="{FF2B5EF4-FFF2-40B4-BE49-F238E27FC236}">
                <a16:creationId xmlns:a16="http://schemas.microsoft.com/office/drawing/2014/main" id="{62241D20-382A-41CC-9029-8ECD4AE4DA36}"/>
              </a:ext>
            </a:extLst>
          </p:cNvPr>
          <p:cNvSpPr txBox="1"/>
          <p:nvPr/>
        </p:nvSpPr>
        <p:spPr>
          <a:xfrm>
            <a:off x="530338" y="3600614"/>
            <a:ext cx="136815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0" i="0" dirty="0">
                <a:solidFill>
                  <a:srgbClr val="000000"/>
                </a:solidFill>
                <a:effectLst/>
                <a:latin typeface="Candara" panose="020E0502030303020204" pitchFamily="34" charset="0"/>
              </a:rPr>
              <a:t>Full batch</a:t>
            </a:r>
            <a:br>
              <a:rPr lang="en-US" altLang="zh-CN" dirty="0"/>
            </a:br>
            <a:endParaRPr lang="zh-CN" altLang="en-US" dirty="0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E78C7797-71DF-465F-8F11-A36C067A4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dirty="0"/>
              <a:t>Existing works</a:t>
            </a:r>
            <a:endParaRPr lang="zh-CN" altLang="en-US" sz="32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CFE2A66-A7EE-4D3A-AD55-E61F228A3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3212976"/>
            <a:ext cx="6879679" cy="23564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B65AC1B-FD46-41B4-B33D-1D7DE5A8DE7B}"/>
                  </a:ext>
                </a:extLst>
              </p:cNvPr>
              <p:cNvSpPr txBox="1"/>
              <p:nvPr/>
            </p:nvSpPr>
            <p:spPr>
              <a:xfrm>
                <a:off x="1907704" y="1556792"/>
                <a:ext cx="5040560" cy="11832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zh-CN" sz="2400" b="0" i="0" dirty="0">
                    <a:solidFill>
                      <a:srgbClr val="000000"/>
                    </a:solidFill>
                    <a:effectLst/>
                    <a:latin typeface="NimbusRomNo9L-Regu"/>
                  </a:rPr>
                  <a:t>  </a:t>
                </a:r>
                <a:r>
                  <a:rPr lang="en-US" altLang="zh-CN" sz="2000" b="0" i="0" dirty="0">
                    <a:solidFill>
                      <a:srgbClr val="000000"/>
                    </a:solidFill>
                    <a:effectLst/>
                    <a:latin typeface="NimbusRomNo9L-Regu"/>
                  </a:rPr>
                  <a:t>:</a:t>
                </a:r>
                <a:r>
                  <a:rPr lang="en-US" altLang="zh-CN" sz="2400" b="0" i="0" dirty="0">
                    <a:solidFill>
                      <a:srgbClr val="000000"/>
                    </a:solidFill>
                    <a:effectLst/>
                    <a:latin typeface="NimbusRomNo9L-Regu"/>
                  </a:rPr>
                  <a:t>  </a:t>
                </a:r>
                <a:r>
                  <a:rPr lang="en-US" altLang="zh-CN" sz="1800" b="0" i="0" dirty="0">
                    <a:solidFill>
                      <a:srgbClr val="000000"/>
                    </a:solidFill>
                    <a:effectLst/>
                    <a:latin typeface="NimbusRomNo9L-Regu"/>
                  </a:rPr>
                  <a:t>number of vertices</a:t>
                </a:r>
                <a:endParaRPr lang="en-US" altLang="zh-CN" sz="2400" b="0" i="0" dirty="0">
                  <a:solidFill>
                    <a:srgbClr val="000000"/>
                  </a:solidFill>
                  <a:effectLst/>
                  <a:latin typeface="NimbusRomNo9L-Regu"/>
                </a:endParaRPr>
              </a:p>
              <a:p>
                <a14:m>
                  <m:oMath xmlns:m="http://schemas.openxmlformats.org/officeDocument/2006/math">
                    <m:r>
                      <a:rPr lang="en-US" altLang="zh-CN" sz="24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altLang="zh-CN" sz="2000" b="0" i="0" dirty="0">
                    <a:solidFill>
                      <a:srgbClr val="000000"/>
                    </a:solidFill>
                    <a:effectLst/>
                    <a:latin typeface="NimbusRomNo9L-Regu"/>
                  </a:rPr>
                  <a:t> :  </a:t>
                </a:r>
                <a:r>
                  <a:rPr lang="en-US" altLang="zh-CN" sz="1800" b="0" dirty="0">
                    <a:solidFill>
                      <a:srgbClr val="000000"/>
                    </a:solidFill>
                    <a:latin typeface="NimbusRomNo9L-Regu"/>
                  </a:rPr>
                  <a:t>number of edges</a:t>
                </a:r>
              </a:p>
              <a:p>
                <a14:m>
                  <m:oMath xmlns:m="http://schemas.openxmlformats.org/officeDocument/2006/math">
                    <m:r>
                      <a:rPr lang="en-US" altLang="zh-CN" sz="24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altLang="zh-CN" sz="2000" b="0" dirty="0">
                    <a:solidFill>
                      <a:srgbClr val="000000"/>
                    </a:solidFill>
                    <a:latin typeface="NimbusRomNo9L-Regu"/>
                  </a:rPr>
                  <a:t>   :  </a:t>
                </a:r>
                <a:r>
                  <a:rPr lang="en-US" altLang="zh-CN" sz="1800" b="0" dirty="0">
                    <a:solidFill>
                      <a:srgbClr val="000000"/>
                    </a:solidFill>
                    <a:latin typeface="NimbusRomNo9L-Regu"/>
                  </a:rPr>
                  <a:t>number of sampled vertices</a:t>
                </a: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B65AC1B-FD46-41B4-B33D-1D7DE5A8DE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1556792"/>
                <a:ext cx="5040560" cy="1183273"/>
              </a:xfrm>
              <a:prstGeom prst="rect">
                <a:avLst/>
              </a:prstGeom>
              <a:blipFill>
                <a:blip r:embed="rId3"/>
                <a:stretch>
                  <a:fillRect b="-82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左大括号 21">
            <a:extLst>
              <a:ext uri="{FF2B5EF4-FFF2-40B4-BE49-F238E27FC236}">
                <a16:creationId xmlns:a16="http://schemas.microsoft.com/office/drawing/2014/main" id="{5588837F-37DC-497A-AD22-C5EDB1AC07C9}"/>
              </a:ext>
            </a:extLst>
          </p:cNvPr>
          <p:cNvSpPr/>
          <p:nvPr/>
        </p:nvSpPr>
        <p:spPr>
          <a:xfrm>
            <a:off x="1448028" y="3681050"/>
            <a:ext cx="144016" cy="198925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1444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>
            <a:extLst>
              <a:ext uri="{FF2B5EF4-FFF2-40B4-BE49-F238E27FC236}">
                <a16:creationId xmlns:a16="http://schemas.microsoft.com/office/drawing/2014/main" id="{DFF4B94E-EBF8-4425-88D0-D76EA399C91B}"/>
              </a:ext>
            </a:extLst>
          </p:cNvPr>
          <p:cNvSpPr txBox="1"/>
          <p:nvPr/>
        </p:nvSpPr>
        <p:spPr>
          <a:xfrm>
            <a:off x="129694" y="5041851"/>
            <a:ext cx="136815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0" dirty="0">
                <a:solidFill>
                  <a:srgbClr val="000000"/>
                </a:solidFill>
                <a:latin typeface="Candara" panose="020E0502030303020204" pitchFamily="34" charset="0"/>
              </a:rPr>
              <a:t>Graph</a:t>
            </a:r>
            <a:r>
              <a:rPr lang="en-US" altLang="zh-CN" sz="1400" b="0" i="0" dirty="0">
                <a:solidFill>
                  <a:srgbClr val="000000"/>
                </a:solidFill>
                <a:effectLst/>
                <a:latin typeface="Candara" panose="020E0502030303020204" pitchFamily="34" charset="0"/>
              </a:rPr>
              <a:t> sampling</a:t>
            </a:r>
            <a:r>
              <a:rPr lang="en-US" altLang="zh-CN" sz="1400" b="0" dirty="0">
                <a:latin typeface="Candara" panose="020E0502030303020204" pitchFamily="34" charset="0"/>
              </a:rPr>
              <a:t> </a:t>
            </a:r>
            <a:br>
              <a:rPr lang="en-US" altLang="zh-CN" dirty="0"/>
            </a:br>
            <a:endParaRPr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249763A-CF9E-4076-A590-567BB430D694}"/>
              </a:ext>
            </a:extLst>
          </p:cNvPr>
          <p:cNvSpPr txBox="1"/>
          <p:nvPr/>
        </p:nvSpPr>
        <p:spPr>
          <a:xfrm>
            <a:off x="151884" y="4053439"/>
            <a:ext cx="136815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0" i="0" dirty="0">
                <a:solidFill>
                  <a:srgbClr val="000000"/>
                </a:solidFill>
                <a:effectLst/>
                <a:latin typeface="Candara" panose="020E0502030303020204" pitchFamily="34" charset="0"/>
              </a:rPr>
              <a:t>Layer sampling</a:t>
            </a:r>
            <a:r>
              <a:rPr lang="en-US" altLang="zh-CN" sz="1400" b="0" dirty="0">
                <a:latin typeface="Candara" panose="020E0502030303020204" pitchFamily="34" charset="0"/>
              </a:rPr>
              <a:t> </a:t>
            </a:r>
            <a:br>
              <a:rPr lang="en-US" altLang="zh-CN" dirty="0"/>
            </a:br>
            <a:endParaRPr lang="zh-CN" altLang="en-US" dirty="0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E78C7797-71DF-465F-8F11-A36C067A4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dirty="0"/>
              <a:t>Existing works</a:t>
            </a:r>
            <a:endParaRPr lang="zh-CN" altLang="en-US" sz="32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CFE2A66-A7EE-4D3A-AD55-E61F228A3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3212976"/>
            <a:ext cx="6879679" cy="235648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B65AC1B-FD46-41B4-B33D-1D7DE5A8DE7B}"/>
                  </a:ext>
                </a:extLst>
              </p:cNvPr>
              <p:cNvSpPr txBox="1"/>
              <p:nvPr/>
            </p:nvSpPr>
            <p:spPr>
              <a:xfrm>
                <a:off x="1907704" y="1556792"/>
                <a:ext cx="5040560" cy="11832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zh-CN" sz="2400" b="0" i="0" dirty="0">
                    <a:solidFill>
                      <a:srgbClr val="000000"/>
                    </a:solidFill>
                    <a:effectLst/>
                    <a:latin typeface="NimbusRomNo9L-Regu"/>
                  </a:rPr>
                  <a:t>  </a:t>
                </a:r>
                <a:r>
                  <a:rPr lang="en-US" altLang="zh-CN" sz="2000" b="0" i="0" dirty="0">
                    <a:solidFill>
                      <a:srgbClr val="000000"/>
                    </a:solidFill>
                    <a:effectLst/>
                    <a:latin typeface="NimbusRomNo9L-Regu"/>
                  </a:rPr>
                  <a:t>:</a:t>
                </a:r>
                <a:r>
                  <a:rPr lang="en-US" altLang="zh-CN" sz="2400" b="0" i="0" dirty="0">
                    <a:solidFill>
                      <a:srgbClr val="000000"/>
                    </a:solidFill>
                    <a:effectLst/>
                    <a:latin typeface="NimbusRomNo9L-Regu"/>
                  </a:rPr>
                  <a:t>  </a:t>
                </a:r>
                <a:r>
                  <a:rPr lang="en-US" altLang="zh-CN" sz="1800" b="0" i="0" dirty="0">
                    <a:solidFill>
                      <a:srgbClr val="000000"/>
                    </a:solidFill>
                    <a:effectLst/>
                    <a:latin typeface="NimbusRomNo9L-Regu"/>
                  </a:rPr>
                  <a:t>number of vertices</a:t>
                </a:r>
                <a:endParaRPr lang="en-US" altLang="zh-CN" sz="2400" b="0" i="0" dirty="0">
                  <a:solidFill>
                    <a:srgbClr val="000000"/>
                  </a:solidFill>
                  <a:effectLst/>
                  <a:latin typeface="NimbusRomNo9L-Regu"/>
                </a:endParaRPr>
              </a:p>
              <a:p>
                <a14:m>
                  <m:oMath xmlns:m="http://schemas.openxmlformats.org/officeDocument/2006/math">
                    <m:r>
                      <a:rPr lang="en-US" altLang="zh-CN" sz="24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altLang="zh-CN" sz="2000" b="0" i="0" dirty="0">
                    <a:solidFill>
                      <a:srgbClr val="000000"/>
                    </a:solidFill>
                    <a:effectLst/>
                    <a:latin typeface="NimbusRomNo9L-Regu"/>
                  </a:rPr>
                  <a:t> :  </a:t>
                </a:r>
                <a:r>
                  <a:rPr lang="en-US" altLang="zh-CN" sz="1800" b="0" dirty="0">
                    <a:solidFill>
                      <a:srgbClr val="000000"/>
                    </a:solidFill>
                    <a:latin typeface="NimbusRomNo9L-Regu"/>
                  </a:rPr>
                  <a:t>number of edges</a:t>
                </a:r>
              </a:p>
              <a:p>
                <a14:m>
                  <m:oMath xmlns:m="http://schemas.openxmlformats.org/officeDocument/2006/math">
                    <m:r>
                      <a:rPr lang="en-US" altLang="zh-CN" sz="24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altLang="zh-CN" sz="2000" b="0" dirty="0">
                    <a:solidFill>
                      <a:srgbClr val="000000"/>
                    </a:solidFill>
                    <a:latin typeface="NimbusRomNo9L-Regu"/>
                  </a:rPr>
                  <a:t>   :  </a:t>
                </a:r>
                <a:r>
                  <a:rPr lang="en-US" altLang="zh-CN" sz="1800" b="0" dirty="0">
                    <a:solidFill>
                      <a:srgbClr val="000000"/>
                    </a:solidFill>
                    <a:latin typeface="NimbusRomNo9L-Regu"/>
                  </a:rPr>
                  <a:t>number of sampled vertices</a:t>
                </a:r>
              </a:p>
            </p:txBody>
          </p:sp>
        </mc:Choice>
        <mc:Fallback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B65AC1B-FD46-41B4-B33D-1D7DE5A8DE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1556792"/>
                <a:ext cx="5040560" cy="1183273"/>
              </a:xfrm>
              <a:prstGeom prst="rect">
                <a:avLst/>
              </a:prstGeom>
              <a:blipFill>
                <a:blip r:embed="rId3"/>
                <a:stretch>
                  <a:fillRect b="-82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左大括号 6">
            <a:extLst>
              <a:ext uri="{FF2B5EF4-FFF2-40B4-BE49-F238E27FC236}">
                <a16:creationId xmlns:a16="http://schemas.microsoft.com/office/drawing/2014/main" id="{7F516E86-1BB8-4D2F-8C5F-D991986D89E1}"/>
              </a:ext>
            </a:extLst>
          </p:cNvPr>
          <p:cNvSpPr/>
          <p:nvPr/>
        </p:nvSpPr>
        <p:spPr>
          <a:xfrm>
            <a:off x="1448028" y="4005064"/>
            <a:ext cx="144016" cy="432048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B41F690-BD8A-41ED-B596-A4B12A74C54C}"/>
              </a:ext>
            </a:extLst>
          </p:cNvPr>
          <p:cNvSpPr txBox="1"/>
          <p:nvPr/>
        </p:nvSpPr>
        <p:spPr>
          <a:xfrm>
            <a:off x="813770" y="4574297"/>
            <a:ext cx="80191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0" dirty="0">
                <a:solidFill>
                  <a:srgbClr val="000000"/>
                </a:solidFill>
                <a:latin typeface="Candara" panose="020E0502030303020204" pitchFamily="34" charset="0"/>
              </a:rPr>
              <a:t>L</a:t>
            </a:r>
            <a:r>
              <a:rPr lang="en-US" altLang="zh-CN" sz="1400" b="0" i="0" dirty="0">
                <a:solidFill>
                  <a:srgbClr val="000000"/>
                </a:solidFill>
                <a:effectLst/>
                <a:latin typeface="Candara" panose="020E0502030303020204" pitchFamily="34" charset="0"/>
              </a:rPr>
              <a:t>inear</a:t>
            </a:r>
            <a:br>
              <a:rPr lang="en-US" altLang="zh-CN" dirty="0"/>
            </a:br>
            <a:endParaRPr lang="zh-CN" altLang="en-US" dirty="0"/>
          </a:p>
        </p:txBody>
      </p:sp>
      <p:sp>
        <p:nvSpPr>
          <p:cNvPr id="12" name="左大括号 11">
            <a:extLst>
              <a:ext uri="{FF2B5EF4-FFF2-40B4-BE49-F238E27FC236}">
                <a16:creationId xmlns:a16="http://schemas.microsoft.com/office/drawing/2014/main" id="{DD2B2B75-689B-44A9-B70A-00E041905026}"/>
              </a:ext>
            </a:extLst>
          </p:cNvPr>
          <p:cNvSpPr/>
          <p:nvPr/>
        </p:nvSpPr>
        <p:spPr>
          <a:xfrm>
            <a:off x="1461842" y="4574155"/>
            <a:ext cx="144016" cy="298841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左大括号 17">
            <a:extLst>
              <a:ext uri="{FF2B5EF4-FFF2-40B4-BE49-F238E27FC236}">
                <a16:creationId xmlns:a16="http://schemas.microsoft.com/office/drawing/2014/main" id="{492BC822-4643-430D-9325-FFC0DB9BA77A}"/>
              </a:ext>
            </a:extLst>
          </p:cNvPr>
          <p:cNvSpPr/>
          <p:nvPr/>
        </p:nvSpPr>
        <p:spPr>
          <a:xfrm>
            <a:off x="1448028" y="5061189"/>
            <a:ext cx="144016" cy="298841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62241D20-382A-41CC-9029-8ECD4AE4DA36}"/>
              </a:ext>
            </a:extLst>
          </p:cNvPr>
          <p:cNvSpPr txBox="1"/>
          <p:nvPr/>
        </p:nvSpPr>
        <p:spPr>
          <a:xfrm>
            <a:off x="530338" y="3600614"/>
            <a:ext cx="136815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0" i="0" dirty="0">
                <a:solidFill>
                  <a:srgbClr val="000000"/>
                </a:solidFill>
                <a:effectLst/>
                <a:latin typeface="Candara" panose="020E0502030303020204" pitchFamily="34" charset="0"/>
              </a:rPr>
              <a:t>Full batch</a:t>
            </a:r>
            <a:br>
              <a:rPr lang="en-US" altLang="zh-CN" dirty="0"/>
            </a:br>
            <a:endParaRPr lang="zh-CN" altLang="en-US" dirty="0"/>
          </a:p>
        </p:txBody>
      </p:sp>
      <p:sp>
        <p:nvSpPr>
          <p:cNvPr id="22" name="左大括号 21">
            <a:extLst>
              <a:ext uri="{FF2B5EF4-FFF2-40B4-BE49-F238E27FC236}">
                <a16:creationId xmlns:a16="http://schemas.microsoft.com/office/drawing/2014/main" id="{5588837F-37DC-497A-AD22-C5EDB1AC07C9}"/>
              </a:ext>
            </a:extLst>
          </p:cNvPr>
          <p:cNvSpPr/>
          <p:nvPr/>
        </p:nvSpPr>
        <p:spPr>
          <a:xfrm>
            <a:off x="1448028" y="3681050"/>
            <a:ext cx="144016" cy="198925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535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>
            <a:extLst>
              <a:ext uri="{FF2B5EF4-FFF2-40B4-BE49-F238E27FC236}">
                <a16:creationId xmlns:a16="http://schemas.microsoft.com/office/drawing/2014/main" id="{DFF4B94E-EBF8-4425-88D0-D76EA399C91B}"/>
              </a:ext>
            </a:extLst>
          </p:cNvPr>
          <p:cNvSpPr txBox="1"/>
          <p:nvPr/>
        </p:nvSpPr>
        <p:spPr>
          <a:xfrm>
            <a:off x="129694" y="5041851"/>
            <a:ext cx="136815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0" dirty="0">
                <a:solidFill>
                  <a:srgbClr val="000000"/>
                </a:solidFill>
                <a:latin typeface="Candara" panose="020E0502030303020204" pitchFamily="34" charset="0"/>
              </a:rPr>
              <a:t>Graph</a:t>
            </a:r>
            <a:r>
              <a:rPr lang="en-US" altLang="zh-CN" sz="1400" b="0" i="0" dirty="0">
                <a:solidFill>
                  <a:srgbClr val="000000"/>
                </a:solidFill>
                <a:effectLst/>
                <a:latin typeface="Candara" panose="020E0502030303020204" pitchFamily="34" charset="0"/>
              </a:rPr>
              <a:t> sampling</a:t>
            </a:r>
            <a:r>
              <a:rPr lang="en-US" altLang="zh-CN" sz="1400" b="0" dirty="0">
                <a:latin typeface="Candara" panose="020E0502030303020204" pitchFamily="34" charset="0"/>
              </a:rPr>
              <a:t> </a:t>
            </a:r>
            <a:br>
              <a:rPr lang="en-US" altLang="zh-CN" dirty="0"/>
            </a:br>
            <a:endParaRPr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249763A-CF9E-4076-A590-567BB430D694}"/>
              </a:ext>
            </a:extLst>
          </p:cNvPr>
          <p:cNvSpPr txBox="1"/>
          <p:nvPr/>
        </p:nvSpPr>
        <p:spPr>
          <a:xfrm>
            <a:off x="151884" y="4053439"/>
            <a:ext cx="136815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0" i="0" dirty="0">
                <a:solidFill>
                  <a:srgbClr val="000000"/>
                </a:solidFill>
                <a:effectLst/>
                <a:latin typeface="Candara" panose="020E0502030303020204" pitchFamily="34" charset="0"/>
              </a:rPr>
              <a:t>Layer sampling</a:t>
            </a:r>
            <a:r>
              <a:rPr lang="en-US" altLang="zh-CN" sz="1400" b="0" dirty="0">
                <a:latin typeface="Candara" panose="020E0502030303020204" pitchFamily="34" charset="0"/>
              </a:rPr>
              <a:t> </a:t>
            </a:r>
            <a:br>
              <a:rPr lang="en-US" altLang="zh-CN" dirty="0"/>
            </a:br>
            <a:endParaRPr lang="zh-CN" altLang="en-US" dirty="0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E78C7797-71DF-465F-8F11-A36C067A4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dirty="0"/>
              <a:t>Existing works</a:t>
            </a:r>
            <a:endParaRPr lang="zh-CN" altLang="en-US" sz="32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CFE2A66-A7EE-4D3A-AD55-E61F228A3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3212976"/>
            <a:ext cx="6879679" cy="235648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B65AC1B-FD46-41B4-B33D-1D7DE5A8DE7B}"/>
                  </a:ext>
                </a:extLst>
              </p:cNvPr>
              <p:cNvSpPr txBox="1"/>
              <p:nvPr/>
            </p:nvSpPr>
            <p:spPr>
              <a:xfrm>
                <a:off x="1907704" y="1556792"/>
                <a:ext cx="5040560" cy="11832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zh-CN" sz="2400" b="0" i="0" dirty="0">
                    <a:solidFill>
                      <a:srgbClr val="000000"/>
                    </a:solidFill>
                    <a:effectLst/>
                    <a:latin typeface="NimbusRomNo9L-Regu"/>
                  </a:rPr>
                  <a:t>  </a:t>
                </a:r>
                <a:r>
                  <a:rPr lang="en-US" altLang="zh-CN" sz="2000" b="0" i="0" dirty="0">
                    <a:solidFill>
                      <a:srgbClr val="000000"/>
                    </a:solidFill>
                    <a:effectLst/>
                    <a:latin typeface="NimbusRomNo9L-Regu"/>
                  </a:rPr>
                  <a:t>:</a:t>
                </a:r>
                <a:r>
                  <a:rPr lang="en-US" altLang="zh-CN" sz="2400" b="0" i="0" dirty="0">
                    <a:solidFill>
                      <a:srgbClr val="000000"/>
                    </a:solidFill>
                    <a:effectLst/>
                    <a:latin typeface="NimbusRomNo9L-Regu"/>
                  </a:rPr>
                  <a:t>  </a:t>
                </a:r>
                <a:r>
                  <a:rPr lang="en-US" altLang="zh-CN" sz="1800" b="0" i="0" dirty="0">
                    <a:solidFill>
                      <a:srgbClr val="000000"/>
                    </a:solidFill>
                    <a:effectLst/>
                    <a:latin typeface="NimbusRomNo9L-Regu"/>
                  </a:rPr>
                  <a:t>number of vertices</a:t>
                </a:r>
                <a:endParaRPr lang="en-US" altLang="zh-CN" sz="2400" b="0" i="0" dirty="0">
                  <a:solidFill>
                    <a:srgbClr val="000000"/>
                  </a:solidFill>
                  <a:effectLst/>
                  <a:latin typeface="NimbusRomNo9L-Regu"/>
                </a:endParaRPr>
              </a:p>
              <a:p>
                <a14:m>
                  <m:oMath xmlns:m="http://schemas.openxmlformats.org/officeDocument/2006/math">
                    <m:r>
                      <a:rPr lang="en-US" altLang="zh-CN" sz="24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altLang="zh-CN" sz="2000" b="0" i="0" dirty="0">
                    <a:solidFill>
                      <a:srgbClr val="000000"/>
                    </a:solidFill>
                    <a:effectLst/>
                    <a:latin typeface="NimbusRomNo9L-Regu"/>
                  </a:rPr>
                  <a:t> :  </a:t>
                </a:r>
                <a:r>
                  <a:rPr lang="en-US" altLang="zh-CN" sz="1800" b="0" dirty="0">
                    <a:solidFill>
                      <a:srgbClr val="000000"/>
                    </a:solidFill>
                    <a:latin typeface="NimbusRomNo9L-Regu"/>
                  </a:rPr>
                  <a:t>number of edges</a:t>
                </a:r>
              </a:p>
              <a:p>
                <a14:m>
                  <m:oMath xmlns:m="http://schemas.openxmlformats.org/officeDocument/2006/math">
                    <m:r>
                      <a:rPr lang="en-US" altLang="zh-CN" sz="24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altLang="zh-CN" sz="2000" b="0" dirty="0">
                    <a:solidFill>
                      <a:srgbClr val="000000"/>
                    </a:solidFill>
                    <a:latin typeface="NimbusRomNo9L-Regu"/>
                  </a:rPr>
                  <a:t>   :  </a:t>
                </a:r>
                <a:r>
                  <a:rPr lang="en-US" altLang="zh-CN" sz="1800" b="0" dirty="0">
                    <a:solidFill>
                      <a:srgbClr val="000000"/>
                    </a:solidFill>
                    <a:latin typeface="NimbusRomNo9L-Regu"/>
                  </a:rPr>
                  <a:t>number of sampled vertices</a:t>
                </a:r>
              </a:p>
            </p:txBody>
          </p:sp>
        </mc:Choice>
        <mc:Fallback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B65AC1B-FD46-41B4-B33D-1D7DE5A8DE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1556792"/>
                <a:ext cx="5040560" cy="1183273"/>
              </a:xfrm>
              <a:prstGeom prst="rect">
                <a:avLst/>
              </a:prstGeom>
              <a:blipFill>
                <a:blip r:embed="rId3"/>
                <a:stretch>
                  <a:fillRect b="-82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左大括号 6">
            <a:extLst>
              <a:ext uri="{FF2B5EF4-FFF2-40B4-BE49-F238E27FC236}">
                <a16:creationId xmlns:a16="http://schemas.microsoft.com/office/drawing/2014/main" id="{7F516E86-1BB8-4D2F-8C5F-D991986D89E1}"/>
              </a:ext>
            </a:extLst>
          </p:cNvPr>
          <p:cNvSpPr/>
          <p:nvPr/>
        </p:nvSpPr>
        <p:spPr>
          <a:xfrm>
            <a:off x="1448028" y="4005064"/>
            <a:ext cx="144016" cy="432048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B41F690-BD8A-41ED-B596-A4B12A74C54C}"/>
              </a:ext>
            </a:extLst>
          </p:cNvPr>
          <p:cNvSpPr txBox="1"/>
          <p:nvPr/>
        </p:nvSpPr>
        <p:spPr>
          <a:xfrm>
            <a:off x="813770" y="4574297"/>
            <a:ext cx="80191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0" dirty="0">
                <a:solidFill>
                  <a:srgbClr val="000000"/>
                </a:solidFill>
                <a:latin typeface="Candara" panose="020E0502030303020204" pitchFamily="34" charset="0"/>
              </a:rPr>
              <a:t>L</a:t>
            </a:r>
            <a:r>
              <a:rPr lang="en-US" altLang="zh-CN" sz="1400" b="0" i="0" dirty="0">
                <a:solidFill>
                  <a:srgbClr val="000000"/>
                </a:solidFill>
                <a:effectLst/>
                <a:latin typeface="Candara" panose="020E0502030303020204" pitchFamily="34" charset="0"/>
              </a:rPr>
              <a:t>inear</a:t>
            </a:r>
            <a:br>
              <a:rPr lang="en-US" altLang="zh-CN" dirty="0"/>
            </a:br>
            <a:endParaRPr lang="zh-CN" altLang="en-US" dirty="0"/>
          </a:p>
        </p:txBody>
      </p:sp>
      <p:sp>
        <p:nvSpPr>
          <p:cNvPr id="12" name="左大括号 11">
            <a:extLst>
              <a:ext uri="{FF2B5EF4-FFF2-40B4-BE49-F238E27FC236}">
                <a16:creationId xmlns:a16="http://schemas.microsoft.com/office/drawing/2014/main" id="{DD2B2B75-689B-44A9-B70A-00E041905026}"/>
              </a:ext>
            </a:extLst>
          </p:cNvPr>
          <p:cNvSpPr/>
          <p:nvPr/>
        </p:nvSpPr>
        <p:spPr>
          <a:xfrm>
            <a:off x="1461842" y="4574155"/>
            <a:ext cx="144016" cy="298841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左大括号 17">
            <a:extLst>
              <a:ext uri="{FF2B5EF4-FFF2-40B4-BE49-F238E27FC236}">
                <a16:creationId xmlns:a16="http://schemas.microsoft.com/office/drawing/2014/main" id="{492BC822-4643-430D-9325-FFC0DB9BA77A}"/>
              </a:ext>
            </a:extLst>
          </p:cNvPr>
          <p:cNvSpPr/>
          <p:nvPr/>
        </p:nvSpPr>
        <p:spPr>
          <a:xfrm>
            <a:off x="1448028" y="5061189"/>
            <a:ext cx="144016" cy="298841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62241D20-382A-41CC-9029-8ECD4AE4DA36}"/>
              </a:ext>
            </a:extLst>
          </p:cNvPr>
          <p:cNvSpPr txBox="1"/>
          <p:nvPr/>
        </p:nvSpPr>
        <p:spPr>
          <a:xfrm>
            <a:off x="530338" y="3600614"/>
            <a:ext cx="136815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0" i="0" dirty="0">
                <a:solidFill>
                  <a:srgbClr val="000000"/>
                </a:solidFill>
                <a:effectLst/>
                <a:latin typeface="Candara" panose="020E0502030303020204" pitchFamily="34" charset="0"/>
              </a:rPr>
              <a:t>Full batch</a:t>
            </a:r>
            <a:br>
              <a:rPr lang="en-US" altLang="zh-CN" dirty="0"/>
            </a:br>
            <a:endParaRPr lang="zh-CN" altLang="en-US" dirty="0"/>
          </a:p>
        </p:txBody>
      </p:sp>
      <p:sp>
        <p:nvSpPr>
          <p:cNvPr id="22" name="左大括号 21">
            <a:extLst>
              <a:ext uri="{FF2B5EF4-FFF2-40B4-BE49-F238E27FC236}">
                <a16:creationId xmlns:a16="http://schemas.microsoft.com/office/drawing/2014/main" id="{5588837F-37DC-497A-AD22-C5EDB1AC07C9}"/>
              </a:ext>
            </a:extLst>
          </p:cNvPr>
          <p:cNvSpPr/>
          <p:nvPr/>
        </p:nvSpPr>
        <p:spPr>
          <a:xfrm>
            <a:off x="1448028" y="3681050"/>
            <a:ext cx="144016" cy="198925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内容占位符 2">
                <a:extLst>
                  <a:ext uri="{FF2B5EF4-FFF2-40B4-BE49-F238E27FC236}">
                    <a16:creationId xmlns:a16="http://schemas.microsoft.com/office/drawing/2014/main" id="{8301F033-991C-4108-823E-21CDC672B32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843808" y="5733256"/>
                <a:ext cx="3960440" cy="91885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CN" sz="2000" dirty="0">
                    <a:latin typeface="Candara" panose="020E0502030303020204" pitchFamily="34" charset="0"/>
                  </a:rPr>
                  <a:t>Time complexity linear to 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altLang="zh-CN" sz="2000" dirty="0">
                  <a:latin typeface="Candara" panose="020E0502030303020204" pitchFamily="34" charset="0"/>
                </a:endParaRPr>
              </a:p>
              <a:p>
                <a:pPr marL="0" indent="0">
                  <a:buNone/>
                </a:pPr>
                <a:r>
                  <a:rPr lang="en-US" altLang="zh-CN" sz="2000" dirty="0">
                    <a:latin typeface="Candara" panose="020E0502030303020204" pitchFamily="34" charset="0"/>
                  </a:rPr>
                  <a:t>Large space requirement</a:t>
                </a:r>
              </a:p>
            </p:txBody>
          </p:sp>
        </mc:Choice>
        <mc:Fallback>
          <p:sp>
            <p:nvSpPr>
              <p:cNvPr id="23" name="内容占位符 2">
                <a:extLst>
                  <a:ext uri="{FF2B5EF4-FFF2-40B4-BE49-F238E27FC236}">
                    <a16:creationId xmlns:a16="http://schemas.microsoft.com/office/drawing/2014/main" id="{8301F033-991C-4108-823E-21CDC672B32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43808" y="5733256"/>
                <a:ext cx="3960440" cy="918857"/>
              </a:xfrm>
              <a:blipFill>
                <a:blip r:embed="rId4"/>
                <a:stretch>
                  <a:fillRect l="-1695" t="-33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2">
            <a:extLst>
              <a:ext uri="{FF2B5EF4-FFF2-40B4-BE49-F238E27FC236}">
                <a16:creationId xmlns:a16="http://schemas.microsoft.com/office/drawing/2014/main" id="{2DBFDC58-01CE-42FF-ABEF-ADF9457866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7" t="11704" r="8719" b="8448"/>
          <a:stretch/>
        </p:blipFill>
        <p:spPr bwMode="auto">
          <a:xfrm>
            <a:off x="2207176" y="5901374"/>
            <a:ext cx="492616" cy="479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0026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>
            <a:extLst>
              <a:ext uri="{FF2B5EF4-FFF2-40B4-BE49-F238E27FC236}">
                <a16:creationId xmlns:a16="http://schemas.microsoft.com/office/drawing/2014/main" id="{68B1EC7D-4C40-1D4F-853B-6C2722EBA400}"/>
              </a:ext>
            </a:extLst>
          </p:cNvPr>
          <p:cNvSpPr>
            <a:spLocks noChangeAspect="1"/>
          </p:cNvSpPr>
          <p:nvPr/>
        </p:nvSpPr>
        <p:spPr>
          <a:xfrm rot="10800000">
            <a:off x="2477346" y="3826005"/>
            <a:ext cx="314871" cy="314871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0CC392C8-F5CA-6945-BAC6-282144966C4D}"/>
              </a:ext>
            </a:extLst>
          </p:cNvPr>
          <p:cNvSpPr>
            <a:spLocks noChangeAspect="1"/>
          </p:cNvSpPr>
          <p:nvPr/>
        </p:nvSpPr>
        <p:spPr>
          <a:xfrm rot="10800000">
            <a:off x="4074014" y="5802914"/>
            <a:ext cx="314871" cy="3148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1294058A-B192-E848-87C8-FE0C4AB15AB2}"/>
              </a:ext>
            </a:extLst>
          </p:cNvPr>
          <p:cNvSpPr>
            <a:spLocks noChangeAspect="1"/>
          </p:cNvSpPr>
          <p:nvPr/>
        </p:nvSpPr>
        <p:spPr>
          <a:xfrm rot="10800000">
            <a:off x="3190279" y="4866047"/>
            <a:ext cx="314871" cy="3148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5952A96D-5670-EE48-A1E4-52413BAB7506}"/>
              </a:ext>
            </a:extLst>
          </p:cNvPr>
          <p:cNvSpPr>
            <a:spLocks noChangeAspect="1"/>
          </p:cNvSpPr>
          <p:nvPr/>
        </p:nvSpPr>
        <p:spPr>
          <a:xfrm rot="10800000">
            <a:off x="2287022" y="4939151"/>
            <a:ext cx="314871" cy="3148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2D01C895-4800-2F48-8092-D26C767A1409}"/>
              </a:ext>
            </a:extLst>
          </p:cNvPr>
          <p:cNvSpPr>
            <a:spLocks noChangeAspect="1"/>
          </p:cNvSpPr>
          <p:nvPr/>
        </p:nvSpPr>
        <p:spPr>
          <a:xfrm rot="10800000">
            <a:off x="2129587" y="5802916"/>
            <a:ext cx="314871" cy="3148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12A892BC-5831-1D41-B24C-D58536DE63D6}"/>
              </a:ext>
            </a:extLst>
          </p:cNvPr>
          <p:cNvSpPr>
            <a:spLocks noChangeAspect="1"/>
          </p:cNvSpPr>
          <p:nvPr/>
        </p:nvSpPr>
        <p:spPr>
          <a:xfrm rot="10800000">
            <a:off x="2993683" y="5802915"/>
            <a:ext cx="314871" cy="3148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直接箭头连接符 70">
            <a:extLst>
              <a:ext uri="{FF2B5EF4-FFF2-40B4-BE49-F238E27FC236}">
                <a16:creationId xmlns:a16="http://schemas.microsoft.com/office/drawing/2014/main" id="{6EF8C46D-8B69-2C44-8D66-DF8A781B21E8}"/>
              </a:ext>
            </a:extLst>
          </p:cNvPr>
          <p:cNvCxnSpPr>
            <a:cxnSpLocks noChangeAspect="1"/>
            <a:stCxn id="6" idx="4"/>
            <a:endCxn id="4" idx="1"/>
          </p:cNvCxnSpPr>
          <p:nvPr/>
        </p:nvCxnSpPr>
        <p:spPr>
          <a:xfrm flipH="1" flipV="1">
            <a:off x="2746105" y="4094764"/>
            <a:ext cx="601609" cy="77128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71">
            <a:extLst>
              <a:ext uri="{FF2B5EF4-FFF2-40B4-BE49-F238E27FC236}">
                <a16:creationId xmlns:a16="http://schemas.microsoft.com/office/drawing/2014/main" id="{5BA7F120-9958-6543-9753-E0A4B7B38E3F}"/>
              </a:ext>
            </a:extLst>
          </p:cNvPr>
          <p:cNvCxnSpPr>
            <a:cxnSpLocks noChangeAspect="1"/>
            <a:stCxn id="7" idx="4"/>
            <a:endCxn id="4" idx="0"/>
          </p:cNvCxnSpPr>
          <p:nvPr/>
        </p:nvCxnSpPr>
        <p:spPr>
          <a:xfrm flipV="1">
            <a:off x="2444457" y="4140876"/>
            <a:ext cx="190324" cy="79827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72">
            <a:extLst>
              <a:ext uri="{FF2B5EF4-FFF2-40B4-BE49-F238E27FC236}">
                <a16:creationId xmlns:a16="http://schemas.microsoft.com/office/drawing/2014/main" id="{96AC76A2-6F68-BC47-A197-E1516BC8F8C5}"/>
              </a:ext>
            </a:extLst>
          </p:cNvPr>
          <p:cNvCxnSpPr>
            <a:cxnSpLocks noChangeAspect="1"/>
            <a:stCxn id="5" idx="4"/>
            <a:endCxn id="6" idx="1"/>
          </p:cNvCxnSpPr>
          <p:nvPr/>
        </p:nvCxnSpPr>
        <p:spPr>
          <a:xfrm flipH="1" flipV="1">
            <a:off x="3459038" y="5134806"/>
            <a:ext cx="772411" cy="66810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73">
            <a:extLst>
              <a:ext uri="{FF2B5EF4-FFF2-40B4-BE49-F238E27FC236}">
                <a16:creationId xmlns:a16="http://schemas.microsoft.com/office/drawing/2014/main" id="{8654BBA5-590C-3B4E-B89B-84869A4E8240}"/>
              </a:ext>
            </a:extLst>
          </p:cNvPr>
          <p:cNvCxnSpPr>
            <a:cxnSpLocks noChangeAspect="1"/>
            <a:stCxn id="11" idx="4"/>
            <a:endCxn id="7" idx="0"/>
          </p:cNvCxnSpPr>
          <p:nvPr/>
        </p:nvCxnSpPr>
        <p:spPr>
          <a:xfrm flipH="1" flipV="1">
            <a:off x="2444457" y="5254022"/>
            <a:ext cx="706661" cy="54889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74">
            <a:extLst>
              <a:ext uri="{FF2B5EF4-FFF2-40B4-BE49-F238E27FC236}">
                <a16:creationId xmlns:a16="http://schemas.microsoft.com/office/drawing/2014/main" id="{159CE6AA-366B-E44C-BD97-2EBA37FDC1FB}"/>
              </a:ext>
            </a:extLst>
          </p:cNvPr>
          <p:cNvCxnSpPr>
            <a:cxnSpLocks noChangeAspect="1"/>
            <a:stCxn id="10" idx="4"/>
            <a:endCxn id="7" idx="0"/>
          </p:cNvCxnSpPr>
          <p:nvPr/>
        </p:nvCxnSpPr>
        <p:spPr>
          <a:xfrm flipV="1">
            <a:off x="2287022" y="5254022"/>
            <a:ext cx="157435" cy="54889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76">
            <a:extLst>
              <a:ext uri="{FF2B5EF4-FFF2-40B4-BE49-F238E27FC236}">
                <a16:creationId xmlns:a16="http://schemas.microsoft.com/office/drawing/2014/main" id="{C6DE4166-B497-8B46-AFCD-84A95F98106F}"/>
              </a:ext>
            </a:extLst>
          </p:cNvPr>
          <p:cNvCxnSpPr>
            <a:cxnSpLocks noChangeAspect="1"/>
            <a:stCxn id="11" idx="4"/>
            <a:endCxn id="6" idx="0"/>
          </p:cNvCxnSpPr>
          <p:nvPr/>
        </p:nvCxnSpPr>
        <p:spPr>
          <a:xfrm flipV="1">
            <a:off x="3151118" y="5180918"/>
            <a:ext cx="196596" cy="62199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椭圆 22">
            <a:extLst>
              <a:ext uri="{FF2B5EF4-FFF2-40B4-BE49-F238E27FC236}">
                <a16:creationId xmlns:a16="http://schemas.microsoft.com/office/drawing/2014/main" id="{ABCE1A9F-137E-E44B-82B3-BAD0A15CD29A}"/>
              </a:ext>
            </a:extLst>
          </p:cNvPr>
          <p:cNvSpPr>
            <a:spLocks noChangeAspect="1"/>
          </p:cNvSpPr>
          <p:nvPr/>
        </p:nvSpPr>
        <p:spPr>
          <a:xfrm rot="10800000">
            <a:off x="1013463" y="5802916"/>
            <a:ext cx="314871" cy="3148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直接箭头连接符 91">
            <a:extLst>
              <a:ext uri="{FF2B5EF4-FFF2-40B4-BE49-F238E27FC236}">
                <a16:creationId xmlns:a16="http://schemas.microsoft.com/office/drawing/2014/main" id="{757C2427-65E2-A546-874A-7FEED29876E6}"/>
              </a:ext>
            </a:extLst>
          </p:cNvPr>
          <p:cNvCxnSpPr>
            <a:cxnSpLocks/>
            <a:stCxn id="23" idx="3"/>
            <a:endCxn id="7" idx="7"/>
          </p:cNvCxnSpPr>
          <p:nvPr/>
        </p:nvCxnSpPr>
        <p:spPr>
          <a:xfrm flipV="1">
            <a:off x="1282222" y="5207910"/>
            <a:ext cx="1050912" cy="64111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椭圆 43">
            <a:extLst>
              <a:ext uri="{FF2B5EF4-FFF2-40B4-BE49-F238E27FC236}">
                <a16:creationId xmlns:a16="http://schemas.microsoft.com/office/drawing/2014/main" id="{8E8FDEA4-A0B3-E343-879E-C91F4F04A1C1}"/>
              </a:ext>
            </a:extLst>
          </p:cNvPr>
          <p:cNvSpPr>
            <a:spLocks noChangeAspect="1"/>
          </p:cNvSpPr>
          <p:nvPr/>
        </p:nvSpPr>
        <p:spPr>
          <a:xfrm rot="10800000">
            <a:off x="1448259" y="4939150"/>
            <a:ext cx="314871" cy="3148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直接箭头连接符 71">
            <a:extLst>
              <a:ext uri="{FF2B5EF4-FFF2-40B4-BE49-F238E27FC236}">
                <a16:creationId xmlns:a16="http://schemas.microsoft.com/office/drawing/2014/main" id="{C7C64BCD-9131-7B48-B7F1-64E6EDBBBCCE}"/>
              </a:ext>
            </a:extLst>
          </p:cNvPr>
          <p:cNvCxnSpPr>
            <a:cxnSpLocks noChangeAspect="1"/>
            <a:stCxn id="44" idx="3"/>
            <a:endCxn id="4" idx="7"/>
          </p:cNvCxnSpPr>
          <p:nvPr/>
        </p:nvCxnSpPr>
        <p:spPr>
          <a:xfrm flipV="1">
            <a:off x="1717018" y="4094764"/>
            <a:ext cx="806440" cy="89049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箭头连接符 76">
            <a:extLst>
              <a:ext uri="{FF2B5EF4-FFF2-40B4-BE49-F238E27FC236}">
                <a16:creationId xmlns:a16="http://schemas.microsoft.com/office/drawing/2014/main" id="{A6C40BD0-1677-3343-8E00-3DE7202406AF}"/>
              </a:ext>
            </a:extLst>
          </p:cNvPr>
          <p:cNvCxnSpPr>
            <a:cxnSpLocks noChangeAspect="1"/>
            <a:stCxn id="10" idx="4"/>
            <a:endCxn id="6" idx="0"/>
          </p:cNvCxnSpPr>
          <p:nvPr/>
        </p:nvCxnSpPr>
        <p:spPr>
          <a:xfrm flipV="1">
            <a:off x="2287022" y="5180918"/>
            <a:ext cx="1060692" cy="62199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图片 28">
            <a:extLst>
              <a:ext uri="{FF2B5EF4-FFF2-40B4-BE49-F238E27FC236}">
                <a16:creationId xmlns:a16="http://schemas.microsoft.com/office/drawing/2014/main" id="{59F9E826-D338-463A-B96F-AA91A63768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257" y="5939851"/>
            <a:ext cx="288032" cy="644144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0555A989-9004-48BE-9E1B-42BE6E4CD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626" y="4727381"/>
            <a:ext cx="288032" cy="644144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1AEC786D-D96C-4FE9-9032-3E68550199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9672" y="5939851"/>
            <a:ext cx="288032" cy="644144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5090090D-D72F-4210-857B-EB0594D9CE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4782" y="5960352"/>
            <a:ext cx="288032" cy="644144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86420F30-6BC4-4B66-B976-37E5F2A9A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8273" y="5960352"/>
            <a:ext cx="288032" cy="644144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5B2A9C4B-7B90-4043-B732-7A27D94301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2569" y="4569946"/>
            <a:ext cx="288032" cy="644144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2FA65C2C-0E1D-4EC0-A825-FC97582325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130" y="4499179"/>
            <a:ext cx="288032" cy="644144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041055B8-7FFA-4760-B816-7E95A4EEFE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9912" y="3615256"/>
            <a:ext cx="288032" cy="644144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ADBA9C1D-71CC-4281-8C91-99E3C309F91B}"/>
              </a:ext>
            </a:extLst>
          </p:cNvPr>
          <p:cNvSpPr/>
          <p:nvPr/>
        </p:nvSpPr>
        <p:spPr>
          <a:xfrm>
            <a:off x="1415726" y="2697980"/>
            <a:ext cx="2438109" cy="30547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ReLU</a:t>
            </a:r>
            <a:endParaRPr lang="zh-CN" altLang="en-US" sz="1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21746F0-3F3F-4703-AE44-1909F1915398}"/>
              </a:ext>
            </a:extLst>
          </p:cNvPr>
          <p:cNvSpPr/>
          <p:nvPr/>
        </p:nvSpPr>
        <p:spPr>
          <a:xfrm>
            <a:off x="1986714" y="2062176"/>
            <a:ext cx="1296133" cy="30547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ReLU</a:t>
            </a:r>
            <a:endParaRPr lang="zh-CN" altLang="en-US" sz="1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E3B4BDF7-B78B-4222-8D4B-77F916FBEA05}"/>
              </a:ext>
            </a:extLst>
          </p:cNvPr>
          <p:cNvCxnSpPr>
            <a:stCxn id="4" idx="4"/>
            <a:endCxn id="20" idx="2"/>
          </p:cNvCxnSpPr>
          <p:nvPr/>
        </p:nvCxnSpPr>
        <p:spPr>
          <a:xfrm flipV="1">
            <a:off x="2634781" y="3003457"/>
            <a:ext cx="0" cy="82254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直接箭头连接符 48">
            <a:extLst>
              <a:ext uri="{FF2B5EF4-FFF2-40B4-BE49-F238E27FC236}">
                <a16:creationId xmlns:a16="http://schemas.microsoft.com/office/drawing/2014/main" id="{A439A112-278E-4BC9-B8DB-7E4B5863B7DF}"/>
              </a:ext>
            </a:extLst>
          </p:cNvPr>
          <p:cNvCxnSpPr>
            <a:cxnSpLocks/>
            <a:stCxn id="20" idx="0"/>
            <a:endCxn id="21" idx="2"/>
          </p:cNvCxnSpPr>
          <p:nvPr/>
        </p:nvCxnSpPr>
        <p:spPr>
          <a:xfrm flipV="1">
            <a:off x="2634781" y="2367653"/>
            <a:ext cx="0" cy="33032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直接箭头连接符 51">
            <a:extLst>
              <a:ext uri="{FF2B5EF4-FFF2-40B4-BE49-F238E27FC236}">
                <a16:creationId xmlns:a16="http://schemas.microsoft.com/office/drawing/2014/main" id="{CC0C58D5-D2F0-4142-82E8-26CB936EEB55}"/>
              </a:ext>
            </a:extLst>
          </p:cNvPr>
          <p:cNvCxnSpPr>
            <a:cxnSpLocks/>
            <a:stCxn id="21" idx="0"/>
          </p:cNvCxnSpPr>
          <p:nvPr/>
        </p:nvCxnSpPr>
        <p:spPr>
          <a:xfrm flipH="1" flipV="1">
            <a:off x="2634780" y="1644310"/>
            <a:ext cx="1" cy="41786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文本框 58">
            <a:extLst>
              <a:ext uri="{FF2B5EF4-FFF2-40B4-BE49-F238E27FC236}">
                <a16:creationId xmlns:a16="http://schemas.microsoft.com/office/drawing/2014/main" id="{FF367641-6958-49DD-A873-5A88A91E5F94}"/>
              </a:ext>
            </a:extLst>
          </p:cNvPr>
          <p:cNvSpPr txBox="1"/>
          <p:nvPr/>
        </p:nvSpPr>
        <p:spPr>
          <a:xfrm>
            <a:off x="2233813" y="1262760"/>
            <a:ext cx="154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0" dirty="0"/>
              <a:t>Predict</a:t>
            </a:r>
            <a:endParaRPr lang="zh-CN" altLang="en-US" sz="2000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1" name="文本框 70">
                <a:extLst>
                  <a:ext uri="{FF2B5EF4-FFF2-40B4-BE49-F238E27FC236}">
                    <a16:creationId xmlns:a16="http://schemas.microsoft.com/office/drawing/2014/main" id="{01878005-9010-4E22-BF6B-0C75566A6AE2}"/>
                  </a:ext>
                </a:extLst>
              </p:cNvPr>
              <p:cNvSpPr txBox="1"/>
              <p:nvPr/>
            </p:nvSpPr>
            <p:spPr>
              <a:xfrm>
                <a:off x="5717814" y="4442300"/>
                <a:ext cx="3297392" cy="913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400" kern="0" dirty="0">
                    <a:solidFill>
                      <a:schemeClr val="bg1">
                        <a:lumMod val="85000"/>
                      </a:schemeClr>
                    </a:solidFill>
                    <a:latin typeface="Cambria Math" panose="02040503050406030204" pitchFamily="18" charset="0"/>
                  </a:rPr>
                  <a:t>Generalized PageRank</a:t>
                </a:r>
                <a:r>
                  <a:rPr kumimoji="1" lang="en-US" altLang="zh-CN" sz="1400" b="0" kern="0" dirty="0">
                    <a:solidFill>
                      <a:schemeClr val="bg1">
                        <a:lumMod val="85000"/>
                      </a:schemeClr>
                    </a:solidFill>
                    <a:latin typeface="Cambria Math" panose="02040503050406030204" pitchFamily="18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1400" ker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𝐏</m:t>
                      </m:r>
                      <m:r>
                        <a:rPr kumimoji="1" lang="en-US" altLang="zh-CN" sz="1400" i="1" ker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kumimoji="1" lang="en-US" altLang="zh-CN" sz="1400" b="0" i="1" ker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zh-CN" altLang="en-US" sz="1400" b="0" i="1" ker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𝓁</m:t>
                          </m:r>
                          <m:r>
                            <a:rPr kumimoji="1" lang="en-US" altLang="zh-CN" sz="1400" b="0" i="1" ker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CN" sz="1400" b="0" i="1" ker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p>
                        <m:e>
                          <m:sSub>
                            <m:sSubPr>
                              <m:ctrlPr>
                                <a:rPr kumimoji="1" lang="en-US" altLang="zh-CN" sz="1400" b="0" i="1" ker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400" b="0" i="1" ker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m:rPr>
                                  <m:brk m:alnAt="23"/>
                                </m:rPr>
                                <a:rPr kumimoji="1" lang="zh-CN" altLang="en-US" sz="1400" b="0" i="1" ker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𝓁</m:t>
                              </m:r>
                            </m:sub>
                          </m:sSub>
                          <m:sSup>
                            <m:sSupPr>
                              <m:ctrlPr>
                                <a:rPr kumimoji="1" lang="en-US" altLang="zh-CN" sz="1400" b="0" i="1" ker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400" ker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p>
                              <m:r>
                                <a:rPr kumimoji="1" lang="en-US" altLang="zh-CN" sz="1400" b="0" i="1" ker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brk m:alnAt="23"/>
                                </m:rPr>
                                <a:rPr kumimoji="1" lang="zh-CN" altLang="en-US" sz="1400" b="0" i="1" ker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𝓁</m:t>
                              </m:r>
                              <m:r>
                                <a:rPr kumimoji="1" lang="en-US" altLang="zh-CN" sz="1400" b="0" i="1" ker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  <m:r>
                            <a:rPr kumimoji="1" lang="en-US" altLang="zh-CN" sz="1400" b="0" i="1" ker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nary>
                            <m:naryPr>
                              <m:chr m:val="∑"/>
                              <m:ctrlPr>
                                <a:rPr kumimoji="1" lang="en-US" altLang="zh-CN" sz="1400" b="0" i="1" ker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kumimoji="1" lang="zh-CN" altLang="en-US" sz="1400" b="0" i="1" ker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𝓁</m:t>
                              </m:r>
                              <m:r>
                                <a:rPr kumimoji="1" lang="en-US" altLang="zh-CN" sz="1400" b="0" i="1" ker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kumimoji="1" lang="en-US" altLang="zh-CN" sz="1400" b="0" i="1" ker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kumimoji="1" lang="en-US" altLang="zh-CN" sz="1400" b="0" i="1" kern="0">
                                      <a:solidFill>
                                        <a:schemeClr val="bg1">
                                          <a:lumMod val="8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400" b="0" i="1" kern="0">
                                      <a:solidFill>
                                        <a:schemeClr val="bg1">
                                          <a:lumMod val="8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m:rPr>
                                      <m:brk m:alnAt="23"/>
                                    </m:rPr>
                                    <a:rPr kumimoji="1" lang="zh-CN" altLang="en-US" sz="1400" b="0" i="1" kern="0">
                                      <a:solidFill>
                                        <a:schemeClr val="bg1">
                                          <a:lumMod val="8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𝓁</m:t>
                                  </m:r>
                                </m:sub>
                              </m:sSub>
                            </m:e>
                          </m:nary>
                          <m:sSup>
                            <m:sSupPr>
                              <m:ctrlPr>
                                <a:rPr kumimoji="1" lang="en-US" altLang="zh-CN" sz="1400" b="0" i="1" ker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1" lang="en-US" altLang="zh-CN" sz="1400" b="0" i="1" kern="0">
                                      <a:solidFill>
                                        <a:schemeClr val="bg1">
                                          <a:lumMod val="8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kumimoji="1" lang="en-US" altLang="zh-CN" sz="1400" b="0" i="1" kern="0">
                                          <a:solidFill>
                                            <a:schemeClr val="bg1">
                                              <a:lumMod val="8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CN" sz="1400" kern="0">
                                          <a:solidFill>
                                            <a:schemeClr val="bg1">
                                              <a:lumMod val="8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𝐃</m:t>
                                      </m:r>
                                    </m:e>
                                    <m:sup>
                                      <m:r>
                                        <a:rPr kumimoji="1" lang="en-US" altLang="zh-CN" sz="1400" b="0" i="1" kern="0">
                                          <a:solidFill>
                                            <a:schemeClr val="bg1">
                                              <a:lumMod val="8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  <m:r>
                                        <a:rPr kumimoji="1" lang="en-US" altLang="zh-CN" sz="1400" b="0" i="1" kern="0">
                                          <a:solidFill>
                                            <a:schemeClr val="bg1">
                                              <a:lumMod val="8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  <m:r>
                                    <a:rPr kumimoji="1" lang="en-US" altLang="zh-CN" sz="1400" kern="0">
                                      <a:solidFill>
                                        <a:schemeClr val="bg1">
                                          <a:lumMod val="8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𝐀</m:t>
                                  </m:r>
                                  <m:sSup>
                                    <m:sSupPr>
                                      <m:ctrlPr>
                                        <a:rPr kumimoji="1" lang="en-US" altLang="zh-CN" sz="1400" b="0" i="1" kern="0">
                                          <a:solidFill>
                                            <a:schemeClr val="bg1">
                                              <a:lumMod val="8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CN" sz="1400" kern="0">
                                          <a:solidFill>
                                            <a:schemeClr val="bg1">
                                              <a:lumMod val="8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𝐃</m:t>
                                      </m:r>
                                    </m:e>
                                    <m:sup>
                                      <m:r>
                                        <a:rPr kumimoji="1" lang="en-US" altLang="zh-CN" sz="1400" b="0" i="1" kern="0">
                                          <a:solidFill>
                                            <a:schemeClr val="bg1">
                                              <a:lumMod val="8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1400" b="0" i="1" kern="0">
                                          <a:solidFill>
                                            <a:schemeClr val="bg1">
                                              <a:lumMod val="8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m:rPr>
                                  <m:brk m:alnAt="23"/>
                                </m:rPr>
                                <a:rPr kumimoji="1" lang="zh-CN" altLang="en-US" sz="1400" b="0" i="1" ker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𝓁</m:t>
                              </m:r>
                            </m:sup>
                          </m:sSup>
                          <m:r>
                            <a:rPr kumimoji="1" lang="en-US" altLang="zh-CN" sz="1400" ker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𝐗</m:t>
                          </m:r>
                        </m:e>
                      </m:nary>
                    </m:oMath>
                  </m:oMathPara>
                </a14:m>
                <a:endParaRPr kumimoji="1" lang="zh-CN" altLang="en-US" sz="1800" dirty="0">
                  <a:latin typeface="Corbel" panose="020B0503020204020204" pitchFamily="34" charset="0"/>
                </a:endParaRPr>
              </a:p>
            </p:txBody>
          </p:sp>
        </mc:Choice>
        <mc:Fallback>
          <p:sp>
            <p:nvSpPr>
              <p:cNvPr id="71" name="文本框 70">
                <a:extLst>
                  <a:ext uri="{FF2B5EF4-FFF2-40B4-BE49-F238E27FC236}">
                    <a16:creationId xmlns:a16="http://schemas.microsoft.com/office/drawing/2014/main" id="{01878005-9010-4E22-BF6B-0C75566A6A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7814" y="4442300"/>
                <a:ext cx="3297392" cy="913776"/>
              </a:xfrm>
              <a:prstGeom prst="rect">
                <a:avLst/>
              </a:prstGeom>
              <a:blipFill>
                <a:blip r:embed="rId4"/>
                <a:stretch>
                  <a:fillRect l="-555" t="-2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直线连接符 113">
            <a:extLst>
              <a:ext uri="{FF2B5EF4-FFF2-40B4-BE49-F238E27FC236}">
                <a16:creationId xmlns:a16="http://schemas.microsoft.com/office/drawing/2014/main" id="{1B0EABE0-BA95-4003-9655-CAAD53B04AF1}"/>
              </a:ext>
            </a:extLst>
          </p:cNvPr>
          <p:cNvCxnSpPr/>
          <p:nvPr/>
        </p:nvCxnSpPr>
        <p:spPr>
          <a:xfrm>
            <a:off x="4824247" y="3615256"/>
            <a:ext cx="407839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直线连接符 114">
            <a:extLst>
              <a:ext uri="{FF2B5EF4-FFF2-40B4-BE49-F238E27FC236}">
                <a16:creationId xmlns:a16="http://schemas.microsoft.com/office/drawing/2014/main" id="{866744D1-B6A8-4391-8BF0-84AAA2450AE1}"/>
              </a:ext>
            </a:extLst>
          </p:cNvPr>
          <p:cNvCxnSpPr/>
          <p:nvPr/>
        </p:nvCxnSpPr>
        <p:spPr>
          <a:xfrm>
            <a:off x="4824247" y="6249453"/>
            <a:ext cx="407839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直线箭头连接符 116">
            <a:extLst>
              <a:ext uri="{FF2B5EF4-FFF2-40B4-BE49-F238E27FC236}">
                <a16:creationId xmlns:a16="http://schemas.microsoft.com/office/drawing/2014/main" id="{2EB80F93-D59E-487A-B217-797E1726F765}"/>
              </a:ext>
            </a:extLst>
          </p:cNvPr>
          <p:cNvCxnSpPr>
            <a:cxnSpLocks/>
          </p:cNvCxnSpPr>
          <p:nvPr/>
        </p:nvCxnSpPr>
        <p:spPr>
          <a:xfrm>
            <a:off x="5051976" y="5143323"/>
            <a:ext cx="0" cy="1106130"/>
          </a:xfrm>
          <a:prstGeom prst="straightConnector1">
            <a:avLst/>
          </a:prstGeom>
          <a:ln w="28575">
            <a:solidFill>
              <a:schemeClr val="tx1"/>
            </a:solidFill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直线箭头连接符 118">
            <a:extLst>
              <a:ext uri="{FF2B5EF4-FFF2-40B4-BE49-F238E27FC236}">
                <a16:creationId xmlns:a16="http://schemas.microsoft.com/office/drawing/2014/main" id="{431CD8C1-017A-4E7B-8BA7-01BA57A3C18B}"/>
              </a:ext>
            </a:extLst>
          </p:cNvPr>
          <p:cNvCxnSpPr>
            <a:cxnSpLocks/>
          </p:cNvCxnSpPr>
          <p:nvPr/>
        </p:nvCxnSpPr>
        <p:spPr>
          <a:xfrm flipV="1">
            <a:off x="5051976" y="3717032"/>
            <a:ext cx="0" cy="727953"/>
          </a:xfrm>
          <a:prstGeom prst="straightConnector1">
            <a:avLst/>
          </a:prstGeom>
          <a:ln w="28575">
            <a:solidFill>
              <a:schemeClr val="tx1"/>
            </a:solidFill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6" name="矩形 75">
            <a:extLst>
              <a:ext uri="{FF2B5EF4-FFF2-40B4-BE49-F238E27FC236}">
                <a16:creationId xmlns:a16="http://schemas.microsoft.com/office/drawing/2014/main" id="{C23E7AE9-80BB-497D-8AB1-234F83E383C3}"/>
              </a:ext>
            </a:extLst>
          </p:cNvPr>
          <p:cNvSpPr/>
          <p:nvPr/>
        </p:nvSpPr>
        <p:spPr>
          <a:xfrm>
            <a:off x="4231449" y="4442300"/>
            <a:ext cx="15504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dirty="0">
                <a:latin typeface="Candara" panose="020E0502030303020204" pitchFamily="34" charset="0"/>
              </a:rPr>
              <a:t>feature</a:t>
            </a:r>
          </a:p>
          <a:p>
            <a:pPr algn="ctr"/>
            <a:r>
              <a:rPr lang="en-US" altLang="zh-CN" sz="2000" dirty="0">
                <a:latin typeface="Candara" panose="020E0502030303020204" pitchFamily="34" charset="0"/>
              </a:rPr>
              <a:t>propagation</a:t>
            </a:r>
            <a:endParaRPr lang="zh-CN" altLang="en-US" sz="2000" dirty="0"/>
          </a:p>
        </p:txBody>
      </p:sp>
      <p:cxnSp>
        <p:nvCxnSpPr>
          <p:cNvPr id="77" name="直线箭头连接符 126">
            <a:extLst>
              <a:ext uri="{FF2B5EF4-FFF2-40B4-BE49-F238E27FC236}">
                <a16:creationId xmlns:a16="http://schemas.microsoft.com/office/drawing/2014/main" id="{457C4645-225C-4316-891B-4E8FC1CF2387}"/>
              </a:ext>
            </a:extLst>
          </p:cNvPr>
          <p:cNvCxnSpPr>
            <a:cxnSpLocks/>
          </p:cNvCxnSpPr>
          <p:nvPr/>
        </p:nvCxnSpPr>
        <p:spPr>
          <a:xfrm>
            <a:off x="5031254" y="2701493"/>
            <a:ext cx="0" cy="838599"/>
          </a:xfrm>
          <a:prstGeom prst="straightConnector1">
            <a:avLst/>
          </a:prstGeom>
          <a:ln w="28575">
            <a:solidFill>
              <a:schemeClr val="tx1"/>
            </a:solidFill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直线箭头连接符 127">
            <a:extLst>
              <a:ext uri="{FF2B5EF4-FFF2-40B4-BE49-F238E27FC236}">
                <a16:creationId xmlns:a16="http://schemas.microsoft.com/office/drawing/2014/main" id="{CBF26101-D63B-4BE3-8D89-2B2DE9F43BB8}"/>
              </a:ext>
            </a:extLst>
          </p:cNvPr>
          <p:cNvCxnSpPr>
            <a:cxnSpLocks/>
          </p:cNvCxnSpPr>
          <p:nvPr/>
        </p:nvCxnSpPr>
        <p:spPr>
          <a:xfrm flipV="1">
            <a:off x="5028167" y="1484784"/>
            <a:ext cx="3085" cy="745005"/>
          </a:xfrm>
          <a:prstGeom prst="straightConnector1">
            <a:avLst/>
          </a:prstGeom>
          <a:ln w="28575">
            <a:solidFill>
              <a:schemeClr val="tx1"/>
            </a:solidFill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9" name="矩形 78">
            <a:extLst>
              <a:ext uri="{FF2B5EF4-FFF2-40B4-BE49-F238E27FC236}">
                <a16:creationId xmlns:a16="http://schemas.microsoft.com/office/drawing/2014/main" id="{BFD5D913-A875-4644-9962-8EA08F976A06}"/>
              </a:ext>
            </a:extLst>
          </p:cNvPr>
          <p:cNvSpPr/>
          <p:nvPr/>
        </p:nvSpPr>
        <p:spPr>
          <a:xfrm>
            <a:off x="4066204" y="2271218"/>
            <a:ext cx="19239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latin typeface="Candara" panose="020E0502030303020204" pitchFamily="34" charset="0"/>
              </a:rPr>
              <a:t>transformation</a:t>
            </a:r>
            <a:endParaRPr lang="zh-CN" alt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0" name="文本框 79">
                <a:extLst>
                  <a:ext uri="{FF2B5EF4-FFF2-40B4-BE49-F238E27FC236}">
                    <a16:creationId xmlns:a16="http://schemas.microsoft.com/office/drawing/2014/main" id="{FC7A6219-666F-4304-A099-6B59AAC6F35E}"/>
                  </a:ext>
                </a:extLst>
              </p:cNvPr>
              <p:cNvSpPr txBox="1"/>
              <p:nvPr/>
            </p:nvSpPr>
            <p:spPr>
              <a:xfrm>
                <a:off x="5618581" y="2548621"/>
                <a:ext cx="3297392" cy="669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800" dirty="0">
                    <a:solidFill>
                      <a:schemeClr val="bg1">
                        <a:lumMod val="85000"/>
                      </a:schemeClr>
                    </a:solidFill>
                    <a:latin typeface="Corbel" panose="020B0503020204020204" pitchFamily="34" charset="0"/>
                  </a:rPr>
                  <a:t>Optimal</a:t>
                </a:r>
                <a:r>
                  <a:rPr kumimoji="1" lang="en-US" altLang="zh-CN" sz="1800" b="0" dirty="0">
                    <a:solidFill>
                      <a:schemeClr val="bg1">
                        <a:lumMod val="85000"/>
                      </a:schemeClr>
                    </a:solidFill>
                    <a:latin typeface="Corbel" panose="020B0503020204020204" pitchFamily="34" charset="0"/>
                  </a:rPr>
                  <a:t> train time </a:t>
                </a:r>
                <a14:m>
                  <m:oMath xmlns:m="http://schemas.openxmlformats.org/officeDocument/2006/math">
                    <m:r>
                      <a:rPr kumimoji="1" lang="en-US" altLang="zh-CN" sz="1800" b="0" i="1" smtClean="0"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kumimoji="1" lang="en-US" altLang="zh-CN" sz="1800" b="0" i="1" smtClean="0">
                            <a:solidFill>
                              <a:schemeClr val="bg1">
                                <a:lumMod val="8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1800" b="0" i="1" smtClean="0">
                            <a:solidFill>
                              <a:schemeClr val="bg1">
                                <a:lumMod val="8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𝐿𝑛</m:t>
                        </m:r>
                        <m:sSup>
                          <m:sSupPr>
                            <m:ctrlPr>
                              <a:rPr kumimoji="1" lang="en-US" altLang="zh-CN" sz="1800" b="0" i="1" smtClean="0">
                                <a:solidFill>
                                  <a:schemeClr val="bg1">
                                    <a:lumMod val="8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1800" b="0" i="1" smtClean="0">
                                <a:solidFill>
                                  <a:schemeClr val="bg1">
                                    <a:lumMod val="8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p>
                            <m:r>
                              <a:rPr kumimoji="1" lang="en-US" altLang="zh-CN" sz="1800" b="0" i="1" smtClean="0">
                                <a:solidFill>
                                  <a:schemeClr val="bg1">
                                    <a:lumMod val="8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kumimoji="1" lang="en-US" altLang="zh-CN" sz="1800" b="0" i="0" smtClean="0"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kumimoji="1" lang="en-US" altLang="zh-CN" sz="1800" b="0" dirty="0">
                  <a:solidFill>
                    <a:schemeClr val="bg1">
                      <a:lumMod val="85000"/>
                    </a:schemeClr>
                  </a:solidFill>
                  <a:latin typeface="Corbel" panose="020B0503020204020204" pitchFamily="34" charset="0"/>
                </a:endParaRPr>
              </a:p>
              <a:p>
                <a:r>
                  <a:rPr kumimoji="1" lang="en-US" altLang="zh-CN" sz="1800" b="0" dirty="0">
                    <a:solidFill>
                      <a:schemeClr val="bg1">
                        <a:lumMod val="85000"/>
                      </a:schemeClr>
                    </a:solidFill>
                    <a:latin typeface="Corbel" panose="020B0503020204020204" pitchFamily="34" charset="0"/>
                  </a:rPr>
                  <a:t>Trivially to construct </a:t>
                </a:r>
                <a:r>
                  <a:rPr kumimoji="1" lang="en-US" altLang="zh-CN" sz="1800" dirty="0">
                    <a:solidFill>
                      <a:schemeClr val="bg1">
                        <a:lumMod val="85000"/>
                      </a:schemeClr>
                    </a:solidFill>
                    <a:latin typeface="Corbel" panose="020B0503020204020204" pitchFamily="34" charset="0"/>
                  </a:rPr>
                  <a:t>mini-batch</a:t>
                </a:r>
                <a:r>
                  <a:rPr lang="en-US" altLang="zh-CN" sz="1800" b="0" dirty="0">
                    <a:solidFill>
                      <a:schemeClr val="bg1">
                        <a:lumMod val="85000"/>
                      </a:schemeClr>
                    </a:solidFill>
                    <a:latin typeface="Candara" panose="020E0502030303020204" pitchFamily="34" charset="0"/>
                  </a:rPr>
                  <a:t>.</a:t>
                </a:r>
                <a:endParaRPr kumimoji="1" lang="zh-CN" altLang="en-US" sz="1800" b="0" dirty="0">
                  <a:solidFill>
                    <a:schemeClr val="bg1">
                      <a:lumMod val="85000"/>
                    </a:schemeClr>
                  </a:solidFill>
                  <a:latin typeface="Corbel" panose="020B0503020204020204" pitchFamily="34" charset="0"/>
                </a:endParaRPr>
              </a:p>
            </p:txBody>
          </p:sp>
        </mc:Choice>
        <mc:Fallback>
          <p:sp>
            <p:nvSpPr>
              <p:cNvPr id="80" name="文本框 79">
                <a:extLst>
                  <a:ext uri="{FF2B5EF4-FFF2-40B4-BE49-F238E27FC236}">
                    <a16:creationId xmlns:a16="http://schemas.microsoft.com/office/drawing/2014/main" id="{FC7A6219-666F-4304-A099-6B59AAC6F3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8581" y="2548621"/>
                <a:ext cx="3297392" cy="669992"/>
              </a:xfrm>
              <a:prstGeom prst="rect">
                <a:avLst/>
              </a:prstGeom>
              <a:blipFill>
                <a:blip r:embed="rId5"/>
                <a:stretch>
                  <a:fillRect l="-1664" t="-4545" r="-924" b="-1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2" name="标题 1">
            <a:extLst>
              <a:ext uri="{FF2B5EF4-FFF2-40B4-BE49-F238E27FC236}">
                <a16:creationId xmlns:a16="http://schemas.microsoft.com/office/drawing/2014/main" id="{A9E0437A-7606-480F-A596-CA3C5EDE7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5" y="105975"/>
            <a:ext cx="7929586" cy="1128712"/>
          </a:xfrm>
        </p:spPr>
        <p:txBody>
          <a:bodyPr/>
          <a:lstStyle/>
          <a:p>
            <a:r>
              <a:rPr lang="en-US" altLang="zh-CN" sz="2400" dirty="0">
                <a:solidFill>
                  <a:srgbClr val="FF0000"/>
                </a:solidFill>
              </a:rPr>
              <a:t>G</a:t>
            </a:r>
            <a:r>
              <a:rPr lang="en-US" altLang="zh-CN" sz="2400" dirty="0"/>
              <a:t>raph Neural Networks via </a:t>
            </a:r>
            <a:r>
              <a:rPr lang="en-US" altLang="zh-CN" sz="2400" dirty="0">
                <a:solidFill>
                  <a:srgbClr val="FF0000"/>
                </a:solidFill>
              </a:rPr>
              <a:t>B</a:t>
            </a:r>
            <a:r>
              <a:rPr lang="en-US" altLang="zh-CN" sz="2400" dirty="0"/>
              <a:t>idirectional </a:t>
            </a:r>
            <a:r>
              <a:rPr lang="en-US" altLang="zh-CN" sz="2400" dirty="0">
                <a:solidFill>
                  <a:srgbClr val="FF0000"/>
                </a:solidFill>
              </a:rPr>
              <a:t>P</a:t>
            </a:r>
            <a:r>
              <a:rPr lang="en-US" altLang="zh-CN" sz="2400" dirty="0"/>
              <a:t>ropagation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424918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>
            <a:extLst>
              <a:ext uri="{FF2B5EF4-FFF2-40B4-BE49-F238E27FC236}">
                <a16:creationId xmlns:a16="http://schemas.microsoft.com/office/drawing/2014/main" id="{68B1EC7D-4C40-1D4F-853B-6C2722EBA400}"/>
              </a:ext>
            </a:extLst>
          </p:cNvPr>
          <p:cNvSpPr>
            <a:spLocks noChangeAspect="1"/>
          </p:cNvSpPr>
          <p:nvPr/>
        </p:nvSpPr>
        <p:spPr>
          <a:xfrm rot="10800000">
            <a:off x="2477346" y="3826005"/>
            <a:ext cx="314871" cy="314871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0CC392C8-F5CA-6945-BAC6-282144966C4D}"/>
              </a:ext>
            </a:extLst>
          </p:cNvPr>
          <p:cNvSpPr>
            <a:spLocks noChangeAspect="1"/>
          </p:cNvSpPr>
          <p:nvPr/>
        </p:nvSpPr>
        <p:spPr>
          <a:xfrm rot="10800000">
            <a:off x="4074014" y="5802914"/>
            <a:ext cx="314871" cy="3148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1294058A-B192-E848-87C8-FE0C4AB15AB2}"/>
              </a:ext>
            </a:extLst>
          </p:cNvPr>
          <p:cNvSpPr>
            <a:spLocks noChangeAspect="1"/>
          </p:cNvSpPr>
          <p:nvPr/>
        </p:nvSpPr>
        <p:spPr>
          <a:xfrm rot="10800000">
            <a:off x="3190279" y="4866047"/>
            <a:ext cx="314871" cy="3148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5952A96D-5670-EE48-A1E4-52413BAB7506}"/>
              </a:ext>
            </a:extLst>
          </p:cNvPr>
          <p:cNvSpPr>
            <a:spLocks noChangeAspect="1"/>
          </p:cNvSpPr>
          <p:nvPr/>
        </p:nvSpPr>
        <p:spPr>
          <a:xfrm rot="10800000">
            <a:off x="2287022" y="4939151"/>
            <a:ext cx="314871" cy="3148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2D01C895-4800-2F48-8092-D26C767A1409}"/>
              </a:ext>
            </a:extLst>
          </p:cNvPr>
          <p:cNvSpPr>
            <a:spLocks noChangeAspect="1"/>
          </p:cNvSpPr>
          <p:nvPr/>
        </p:nvSpPr>
        <p:spPr>
          <a:xfrm rot="10800000">
            <a:off x="2129587" y="5802916"/>
            <a:ext cx="314871" cy="3148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12A892BC-5831-1D41-B24C-D58536DE63D6}"/>
              </a:ext>
            </a:extLst>
          </p:cNvPr>
          <p:cNvSpPr>
            <a:spLocks noChangeAspect="1"/>
          </p:cNvSpPr>
          <p:nvPr/>
        </p:nvSpPr>
        <p:spPr>
          <a:xfrm rot="10800000">
            <a:off x="2993683" y="5802915"/>
            <a:ext cx="314871" cy="3148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直接箭头连接符 70">
            <a:extLst>
              <a:ext uri="{FF2B5EF4-FFF2-40B4-BE49-F238E27FC236}">
                <a16:creationId xmlns:a16="http://schemas.microsoft.com/office/drawing/2014/main" id="{6EF8C46D-8B69-2C44-8D66-DF8A781B21E8}"/>
              </a:ext>
            </a:extLst>
          </p:cNvPr>
          <p:cNvCxnSpPr>
            <a:cxnSpLocks noChangeAspect="1"/>
            <a:stCxn id="6" idx="4"/>
            <a:endCxn id="4" idx="1"/>
          </p:cNvCxnSpPr>
          <p:nvPr/>
        </p:nvCxnSpPr>
        <p:spPr>
          <a:xfrm flipH="1" flipV="1">
            <a:off x="2746105" y="4094764"/>
            <a:ext cx="601609" cy="77128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71">
            <a:extLst>
              <a:ext uri="{FF2B5EF4-FFF2-40B4-BE49-F238E27FC236}">
                <a16:creationId xmlns:a16="http://schemas.microsoft.com/office/drawing/2014/main" id="{5BA7F120-9958-6543-9753-E0A4B7B38E3F}"/>
              </a:ext>
            </a:extLst>
          </p:cNvPr>
          <p:cNvCxnSpPr>
            <a:cxnSpLocks noChangeAspect="1"/>
            <a:stCxn id="7" idx="4"/>
            <a:endCxn id="4" idx="0"/>
          </p:cNvCxnSpPr>
          <p:nvPr/>
        </p:nvCxnSpPr>
        <p:spPr>
          <a:xfrm flipV="1">
            <a:off x="2444457" y="4140876"/>
            <a:ext cx="190324" cy="79827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72">
            <a:extLst>
              <a:ext uri="{FF2B5EF4-FFF2-40B4-BE49-F238E27FC236}">
                <a16:creationId xmlns:a16="http://schemas.microsoft.com/office/drawing/2014/main" id="{96AC76A2-6F68-BC47-A197-E1516BC8F8C5}"/>
              </a:ext>
            </a:extLst>
          </p:cNvPr>
          <p:cNvCxnSpPr>
            <a:cxnSpLocks noChangeAspect="1"/>
            <a:stCxn id="5" idx="4"/>
            <a:endCxn id="6" idx="1"/>
          </p:cNvCxnSpPr>
          <p:nvPr/>
        </p:nvCxnSpPr>
        <p:spPr>
          <a:xfrm flipH="1" flipV="1">
            <a:off x="3459038" y="5134806"/>
            <a:ext cx="772411" cy="66810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73">
            <a:extLst>
              <a:ext uri="{FF2B5EF4-FFF2-40B4-BE49-F238E27FC236}">
                <a16:creationId xmlns:a16="http://schemas.microsoft.com/office/drawing/2014/main" id="{8654BBA5-590C-3B4E-B89B-84869A4E8240}"/>
              </a:ext>
            </a:extLst>
          </p:cNvPr>
          <p:cNvCxnSpPr>
            <a:cxnSpLocks noChangeAspect="1"/>
            <a:stCxn id="11" idx="4"/>
            <a:endCxn id="7" idx="0"/>
          </p:cNvCxnSpPr>
          <p:nvPr/>
        </p:nvCxnSpPr>
        <p:spPr>
          <a:xfrm flipH="1" flipV="1">
            <a:off x="2444457" y="5254022"/>
            <a:ext cx="706661" cy="54889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74">
            <a:extLst>
              <a:ext uri="{FF2B5EF4-FFF2-40B4-BE49-F238E27FC236}">
                <a16:creationId xmlns:a16="http://schemas.microsoft.com/office/drawing/2014/main" id="{159CE6AA-366B-E44C-BD97-2EBA37FDC1FB}"/>
              </a:ext>
            </a:extLst>
          </p:cNvPr>
          <p:cNvCxnSpPr>
            <a:cxnSpLocks noChangeAspect="1"/>
            <a:stCxn id="10" idx="4"/>
            <a:endCxn id="7" idx="0"/>
          </p:cNvCxnSpPr>
          <p:nvPr/>
        </p:nvCxnSpPr>
        <p:spPr>
          <a:xfrm flipV="1">
            <a:off x="2287022" y="5254022"/>
            <a:ext cx="157435" cy="54889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76">
            <a:extLst>
              <a:ext uri="{FF2B5EF4-FFF2-40B4-BE49-F238E27FC236}">
                <a16:creationId xmlns:a16="http://schemas.microsoft.com/office/drawing/2014/main" id="{C6DE4166-B497-8B46-AFCD-84A95F98106F}"/>
              </a:ext>
            </a:extLst>
          </p:cNvPr>
          <p:cNvCxnSpPr>
            <a:cxnSpLocks noChangeAspect="1"/>
            <a:stCxn id="11" idx="4"/>
            <a:endCxn id="6" idx="0"/>
          </p:cNvCxnSpPr>
          <p:nvPr/>
        </p:nvCxnSpPr>
        <p:spPr>
          <a:xfrm flipV="1">
            <a:off x="3151118" y="5180918"/>
            <a:ext cx="196596" cy="62199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椭圆 22">
            <a:extLst>
              <a:ext uri="{FF2B5EF4-FFF2-40B4-BE49-F238E27FC236}">
                <a16:creationId xmlns:a16="http://schemas.microsoft.com/office/drawing/2014/main" id="{ABCE1A9F-137E-E44B-82B3-BAD0A15CD29A}"/>
              </a:ext>
            </a:extLst>
          </p:cNvPr>
          <p:cNvSpPr>
            <a:spLocks noChangeAspect="1"/>
          </p:cNvSpPr>
          <p:nvPr/>
        </p:nvSpPr>
        <p:spPr>
          <a:xfrm rot="10800000">
            <a:off x="1013463" y="5802916"/>
            <a:ext cx="314871" cy="3148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直接箭头连接符 91">
            <a:extLst>
              <a:ext uri="{FF2B5EF4-FFF2-40B4-BE49-F238E27FC236}">
                <a16:creationId xmlns:a16="http://schemas.microsoft.com/office/drawing/2014/main" id="{757C2427-65E2-A546-874A-7FEED29876E6}"/>
              </a:ext>
            </a:extLst>
          </p:cNvPr>
          <p:cNvCxnSpPr>
            <a:cxnSpLocks/>
            <a:stCxn id="23" idx="3"/>
            <a:endCxn id="7" idx="7"/>
          </p:cNvCxnSpPr>
          <p:nvPr/>
        </p:nvCxnSpPr>
        <p:spPr>
          <a:xfrm flipV="1">
            <a:off x="1282222" y="5207910"/>
            <a:ext cx="1050912" cy="64111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椭圆 43">
            <a:extLst>
              <a:ext uri="{FF2B5EF4-FFF2-40B4-BE49-F238E27FC236}">
                <a16:creationId xmlns:a16="http://schemas.microsoft.com/office/drawing/2014/main" id="{8E8FDEA4-A0B3-E343-879E-C91F4F04A1C1}"/>
              </a:ext>
            </a:extLst>
          </p:cNvPr>
          <p:cNvSpPr>
            <a:spLocks noChangeAspect="1"/>
          </p:cNvSpPr>
          <p:nvPr/>
        </p:nvSpPr>
        <p:spPr>
          <a:xfrm rot="10800000">
            <a:off x="1448259" y="4939150"/>
            <a:ext cx="314871" cy="3148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直接箭头连接符 71">
            <a:extLst>
              <a:ext uri="{FF2B5EF4-FFF2-40B4-BE49-F238E27FC236}">
                <a16:creationId xmlns:a16="http://schemas.microsoft.com/office/drawing/2014/main" id="{C7C64BCD-9131-7B48-B7F1-64E6EDBBBCCE}"/>
              </a:ext>
            </a:extLst>
          </p:cNvPr>
          <p:cNvCxnSpPr>
            <a:cxnSpLocks noChangeAspect="1"/>
            <a:stCxn id="44" idx="3"/>
            <a:endCxn id="4" idx="7"/>
          </p:cNvCxnSpPr>
          <p:nvPr/>
        </p:nvCxnSpPr>
        <p:spPr>
          <a:xfrm flipV="1">
            <a:off x="1717018" y="4094764"/>
            <a:ext cx="806440" cy="89049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箭头连接符 76">
            <a:extLst>
              <a:ext uri="{FF2B5EF4-FFF2-40B4-BE49-F238E27FC236}">
                <a16:creationId xmlns:a16="http://schemas.microsoft.com/office/drawing/2014/main" id="{A6C40BD0-1677-3343-8E00-3DE7202406AF}"/>
              </a:ext>
            </a:extLst>
          </p:cNvPr>
          <p:cNvCxnSpPr>
            <a:cxnSpLocks noChangeAspect="1"/>
            <a:stCxn id="10" idx="4"/>
            <a:endCxn id="6" idx="0"/>
          </p:cNvCxnSpPr>
          <p:nvPr/>
        </p:nvCxnSpPr>
        <p:spPr>
          <a:xfrm flipV="1">
            <a:off x="2287022" y="5180918"/>
            <a:ext cx="1060692" cy="62199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图片 28">
            <a:extLst>
              <a:ext uri="{FF2B5EF4-FFF2-40B4-BE49-F238E27FC236}">
                <a16:creationId xmlns:a16="http://schemas.microsoft.com/office/drawing/2014/main" id="{59F9E826-D338-463A-B96F-AA91A63768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257" y="5939851"/>
            <a:ext cx="288032" cy="644144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0555A989-9004-48BE-9E1B-42BE6E4CD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626" y="4727381"/>
            <a:ext cx="288032" cy="644144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1AEC786D-D96C-4FE9-9032-3E68550199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9672" y="5939851"/>
            <a:ext cx="288032" cy="644144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5090090D-D72F-4210-857B-EB0594D9CE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4782" y="5960352"/>
            <a:ext cx="288032" cy="644144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86420F30-6BC4-4B66-B976-37E5F2A9A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8273" y="5960352"/>
            <a:ext cx="288032" cy="644144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5B2A9C4B-7B90-4043-B732-7A27D94301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2569" y="4569946"/>
            <a:ext cx="288032" cy="644144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2FA65C2C-0E1D-4EC0-A825-FC97582325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130" y="4499179"/>
            <a:ext cx="288032" cy="644144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041055B8-7FFA-4760-B816-7E95A4EEFE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9912" y="3615256"/>
            <a:ext cx="288032" cy="644144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ADBA9C1D-71CC-4281-8C91-99E3C309F91B}"/>
              </a:ext>
            </a:extLst>
          </p:cNvPr>
          <p:cNvSpPr/>
          <p:nvPr/>
        </p:nvSpPr>
        <p:spPr>
          <a:xfrm>
            <a:off x="1415726" y="2697980"/>
            <a:ext cx="2438109" cy="30547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ReLU</a:t>
            </a:r>
            <a:endParaRPr lang="zh-CN" altLang="en-US" sz="1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21746F0-3F3F-4703-AE44-1909F1915398}"/>
              </a:ext>
            </a:extLst>
          </p:cNvPr>
          <p:cNvSpPr/>
          <p:nvPr/>
        </p:nvSpPr>
        <p:spPr>
          <a:xfrm>
            <a:off x="1986714" y="2062176"/>
            <a:ext cx="1296133" cy="30547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ReLU</a:t>
            </a:r>
            <a:endParaRPr lang="zh-CN" altLang="en-US" sz="1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E3B4BDF7-B78B-4222-8D4B-77F916FBEA05}"/>
              </a:ext>
            </a:extLst>
          </p:cNvPr>
          <p:cNvCxnSpPr>
            <a:stCxn id="4" idx="4"/>
            <a:endCxn id="20" idx="2"/>
          </p:cNvCxnSpPr>
          <p:nvPr/>
        </p:nvCxnSpPr>
        <p:spPr>
          <a:xfrm flipV="1">
            <a:off x="2634781" y="3003457"/>
            <a:ext cx="0" cy="82254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直接箭头连接符 48">
            <a:extLst>
              <a:ext uri="{FF2B5EF4-FFF2-40B4-BE49-F238E27FC236}">
                <a16:creationId xmlns:a16="http://schemas.microsoft.com/office/drawing/2014/main" id="{A439A112-278E-4BC9-B8DB-7E4B5863B7DF}"/>
              </a:ext>
            </a:extLst>
          </p:cNvPr>
          <p:cNvCxnSpPr>
            <a:cxnSpLocks/>
            <a:stCxn id="20" idx="0"/>
            <a:endCxn id="21" idx="2"/>
          </p:cNvCxnSpPr>
          <p:nvPr/>
        </p:nvCxnSpPr>
        <p:spPr>
          <a:xfrm flipV="1">
            <a:off x="2634781" y="2367653"/>
            <a:ext cx="0" cy="33032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直接箭头连接符 51">
            <a:extLst>
              <a:ext uri="{FF2B5EF4-FFF2-40B4-BE49-F238E27FC236}">
                <a16:creationId xmlns:a16="http://schemas.microsoft.com/office/drawing/2014/main" id="{CC0C58D5-D2F0-4142-82E8-26CB936EEB55}"/>
              </a:ext>
            </a:extLst>
          </p:cNvPr>
          <p:cNvCxnSpPr>
            <a:cxnSpLocks/>
            <a:stCxn id="21" idx="0"/>
          </p:cNvCxnSpPr>
          <p:nvPr/>
        </p:nvCxnSpPr>
        <p:spPr>
          <a:xfrm flipH="1" flipV="1">
            <a:off x="2634780" y="1644310"/>
            <a:ext cx="1" cy="41786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文本框 58">
            <a:extLst>
              <a:ext uri="{FF2B5EF4-FFF2-40B4-BE49-F238E27FC236}">
                <a16:creationId xmlns:a16="http://schemas.microsoft.com/office/drawing/2014/main" id="{FF367641-6958-49DD-A873-5A88A91E5F94}"/>
              </a:ext>
            </a:extLst>
          </p:cNvPr>
          <p:cNvSpPr txBox="1"/>
          <p:nvPr/>
        </p:nvSpPr>
        <p:spPr>
          <a:xfrm>
            <a:off x="2233813" y="1262760"/>
            <a:ext cx="154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0" dirty="0"/>
              <a:t>Predict</a:t>
            </a:r>
            <a:endParaRPr lang="zh-CN" altLang="en-US" sz="2000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1" name="文本框 70">
                <a:extLst>
                  <a:ext uri="{FF2B5EF4-FFF2-40B4-BE49-F238E27FC236}">
                    <a16:creationId xmlns:a16="http://schemas.microsoft.com/office/drawing/2014/main" id="{01878005-9010-4E22-BF6B-0C75566A6AE2}"/>
                  </a:ext>
                </a:extLst>
              </p:cNvPr>
              <p:cNvSpPr txBox="1"/>
              <p:nvPr/>
            </p:nvSpPr>
            <p:spPr>
              <a:xfrm>
                <a:off x="5717814" y="4442300"/>
                <a:ext cx="3297392" cy="913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400" kern="0" dirty="0">
                    <a:solidFill>
                      <a:schemeClr val="bg1">
                        <a:lumMod val="85000"/>
                      </a:schemeClr>
                    </a:solidFill>
                    <a:latin typeface="Cambria Math" panose="02040503050406030204" pitchFamily="18" charset="0"/>
                  </a:rPr>
                  <a:t>Generalized PageRank</a:t>
                </a:r>
                <a:r>
                  <a:rPr kumimoji="1" lang="en-US" altLang="zh-CN" sz="1400" b="0" kern="0" dirty="0">
                    <a:solidFill>
                      <a:schemeClr val="bg1">
                        <a:lumMod val="85000"/>
                      </a:schemeClr>
                    </a:solidFill>
                    <a:latin typeface="Cambria Math" panose="02040503050406030204" pitchFamily="18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1400" ker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𝐏</m:t>
                      </m:r>
                      <m:r>
                        <a:rPr kumimoji="1" lang="en-US" altLang="zh-CN" sz="1400" i="1" ker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kumimoji="1" lang="en-US" altLang="zh-CN" sz="1400" b="0" i="1" ker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zh-CN" altLang="en-US" sz="1400" b="0" i="1" ker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𝓁</m:t>
                          </m:r>
                          <m:r>
                            <a:rPr kumimoji="1" lang="en-US" altLang="zh-CN" sz="1400" b="0" i="1" ker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CN" sz="1400" b="0" i="1" ker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p>
                        <m:e>
                          <m:sSub>
                            <m:sSubPr>
                              <m:ctrlPr>
                                <a:rPr kumimoji="1" lang="en-US" altLang="zh-CN" sz="1400" b="0" i="1" ker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400" b="0" i="1" ker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m:rPr>
                                  <m:brk m:alnAt="23"/>
                                </m:rPr>
                                <a:rPr kumimoji="1" lang="zh-CN" altLang="en-US" sz="1400" b="0" i="1" ker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𝓁</m:t>
                              </m:r>
                            </m:sub>
                          </m:sSub>
                          <m:sSup>
                            <m:sSupPr>
                              <m:ctrlPr>
                                <a:rPr kumimoji="1" lang="en-US" altLang="zh-CN" sz="1400" b="0" i="1" ker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400" ker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p>
                              <m:r>
                                <a:rPr kumimoji="1" lang="en-US" altLang="zh-CN" sz="1400" b="0" i="1" ker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brk m:alnAt="23"/>
                                </m:rPr>
                                <a:rPr kumimoji="1" lang="zh-CN" altLang="en-US" sz="1400" b="0" i="1" ker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𝓁</m:t>
                              </m:r>
                              <m:r>
                                <a:rPr kumimoji="1" lang="en-US" altLang="zh-CN" sz="1400" b="0" i="1" ker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  <m:r>
                            <a:rPr kumimoji="1" lang="en-US" altLang="zh-CN" sz="1400" b="0" i="1" ker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nary>
                            <m:naryPr>
                              <m:chr m:val="∑"/>
                              <m:ctrlPr>
                                <a:rPr kumimoji="1" lang="en-US" altLang="zh-CN" sz="1400" b="0" i="1" ker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kumimoji="1" lang="zh-CN" altLang="en-US" sz="1400" b="0" i="1" ker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𝓁</m:t>
                              </m:r>
                              <m:r>
                                <a:rPr kumimoji="1" lang="en-US" altLang="zh-CN" sz="1400" b="0" i="1" ker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kumimoji="1" lang="en-US" altLang="zh-CN" sz="1400" b="0" i="1" ker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kumimoji="1" lang="en-US" altLang="zh-CN" sz="1400" b="0" i="1" kern="0">
                                      <a:solidFill>
                                        <a:schemeClr val="bg1">
                                          <a:lumMod val="8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400" b="0" i="1" kern="0">
                                      <a:solidFill>
                                        <a:schemeClr val="bg1">
                                          <a:lumMod val="8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m:rPr>
                                      <m:brk m:alnAt="23"/>
                                    </m:rPr>
                                    <a:rPr kumimoji="1" lang="zh-CN" altLang="en-US" sz="1400" b="0" i="1" kern="0">
                                      <a:solidFill>
                                        <a:schemeClr val="bg1">
                                          <a:lumMod val="8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𝓁</m:t>
                                  </m:r>
                                </m:sub>
                              </m:sSub>
                            </m:e>
                          </m:nary>
                          <m:sSup>
                            <m:sSupPr>
                              <m:ctrlPr>
                                <a:rPr kumimoji="1" lang="en-US" altLang="zh-CN" sz="1400" b="0" i="1" ker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1" lang="en-US" altLang="zh-CN" sz="1400" b="0" i="1" kern="0">
                                      <a:solidFill>
                                        <a:schemeClr val="bg1">
                                          <a:lumMod val="8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kumimoji="1" lang="en-US" altLang="zh-CN" sz="1400" b="0" i="1" kern="0">
                                          <a:solidFill>
                                            <a:schemeClr val="bg1">
                                              <a:lumMod val="8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CN" sz="1400" kern="0">
                                          <a:solidFill>
                                            <a:schemeClr val="bg1">
                                              <a:lumMod val="8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𝐃</m:t>
                                      </m:r>
                                    </m:e>
                                    <m:sup>
                                      <m:r>
                                        <a:rPr kumimoji="1" lang="en-US" altLang="zh-CN" sz="1400" b="0" i="1" kern="0">
                                          <a:solidFill>
                                            <a:schemeClr val="bg1">
                                              <a:lumMod val="8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  <m:r>
                                        <a:rPr kumimoji="1" lang="en-US" altLang="zh-CN" sz="1400" b="0" i="1" kern="0">
                                          <a:solidFill>
                                            <a:schemeClr val="bg1">
                                              <a:lumMod val="8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  <m:r>
                                    <a:rPr kumimoji="1" lang="en-US" altLang="zh-CN" sz="1400" kern="0">
                                      <a:solidFill>
                                        <a:schemeClr val="bg1">
                                          <a:lumMod val="8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𝐀</m:t>
                                  </m:r>
                                  <m:sSup>
                                    <m:sSupPr>
                                      <m:ctrlPr>
                                        <a:rPr kumimoji="1" lang="en-US" altLang="zh-CN" sz="1400" b="0" i="1" kern="0">
                                          <a:solidFill>
                                            <a:schemeClr val="bg1">
                                              <a:lumMod val="8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CN" sz="1400" kern="0">
                                          <a:solidFill>
                                            <a:schemeClr val="bg1">
                                              <a:lumMod val="8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𝐃</m:t>
                                      </m:r>
                                    </m:e>
                                    <m:sup>
                                      <m:r>
                                        <a:rPr kumimoji="1" lang="en-US" altLang="zh-CN" sz="1400" b="0" i="1" kern="0">
                                          <a:solidFill>
                                            <a:schemeClr val="bg1">
                                              <a:lumMod val="8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1400" b="0" i="1" kern="0">
                                          <a:solidFill>
                                            <a:schemeClr val="bg1">
                                              <a:lumMod val="8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m:rPr>
                                  <m:brk m:alnAt="23"/>
                                </m:rPr>
                                <a:rPr kumimoji="1" lang="zh-CN" altLang="en-US" sz="1400" b="0" i="1" kern="0">
                                  <a:solidFill>
                                    <a:schemeClr val="bg1">
                                      <a:lumMod val="8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𝓁</m:t>
                              </m:r>
                            </m:sup>
                          </m:sSup>
                          <m:r>
                            <a:rPr kumimoji="1" lang="en-US" altLang="zh-CN" sz="1400" ker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𝐗</m:t>
                          </m:r>
                        </m:e>
                      </m:nary>
                    </m:oMath>
                  </m:oMathPara>
                </a14:m>
                <a:endParaRPr kumimoji="1" lang="zh-CN" altLang="en-US" sz="1800" dirty="0">
                  <a:solidFill>
                    <a:schemeClr val="bg1">
                      <a:lumMod val="85000"/>
                    </a:schemeClr>
                  </a:solidFill>
                  <a:latin typeface="Corbel" panose="020B0503020204020204" pitchFamily="34" charset="0"/>
                </a:endParaRPr>
              </a:p>
            </p:txBody>
          </p:sp>
        </mc:Choice>
        <mc:Fallback>
          <p:sp>
            <p:nvSpPr>
              <p:cNvPr id="71" name="文本框 70">
                <a:extLst>
                  <a:ext uri="{FF2B5EF4-FFF2-40B4-BE49-F238E27FC236}">
                    <a16:creationId xmlns:a16="http://schemas.microsoft.com/office/drawing/2014/main" id="{01878005-9010-4E22-BF6B-0C75566A6A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7814" y="4442300"/>
                <a:ext cx="3297392" cy="913776"/>
              </a:xfrm>
              <a:prstGeom prst="rect">
                <a:avLst/>
              </a:prstGeom>
              <a:blipFill>
                <a:blip r:embed="rId4"/>
                <a:stretch>
                  <a:fillRect l="-555" t="-2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直线连接符 113">
            <a:extLst>
              <a:ext uri="{FF2B5EF4-FFF2-40B4-BE49-F238E27FC236}">
                <a16:creationId xmlns:a16="http://schemas.microsoft.com/office/drawing/2014/main" id="{1B0EABE0-BA95-4003-9655-CAAD53B04AF1}"/>
              </a:ext>
            </a:extLst>
          </p:cNvPr>
          <p:cNvCxnSpPr/>
          <p:nvPr/>
        </p:nvCxnSpPr>
        <p:spPr>
          <a:xfrm>
            <a:off x="4824247" y="3615256"/>
            <a:ext cx="407839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直线连接符 114">
            <a:extLst>
              <a:ext uri="{FF2B5EF4-FFF2-40B4-BE49-F238E27FC236}">
                <a16:creationId xmlns:a16="http://schemas.microsoft.com/office/drawing/2014/main" id="{866744D1-B6A8-4391-8BF0-84AAA2450AE1}"/>
              </a:ext>
            </a:extLst>
          </p:cNvPr>
          <p:cNvCxnSpPr/>
          <p:nvPr/>
        </p:nvCxnSpPr>
        <p:spPr>
          <a:xfrm>
            <a:off x="4824247" y="6249453"/>
            <a:ext cx="407839" cy="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直线箭头连接符 116">
            <a:extLst>
              <a:ext uri="{FF2B5EF4-FFF2-40B4-BE49-F238E27FC236}">
                <a16:creationId xmlns:a16="http://schemas.microsoft.com/office/drawing/2014/main" id="{2EB80F93-D59E-487A-B217-797E1726F765}"/>
              </a:ext>
            </a:extLst>
          </p:cNvPr>
          <p:cNvCxnSpPr>
            <a:cxnSpLocks/>
          </p:cNvCxnSpPr>
          <p:nvPr/>
        </p:nvCxnSpPr>
        <p:spPr>
          <a:xfrm>
            <a:off x="5051976" y="5143323"/>
            <a:ext cx="0" cy="1106130"/>
          </a:xfrm>
          <a:prstGeom prst="straightConnector1">
            <a:avLst/>
          </a:prstGeom>
          <a:ln w="28575">
            <a:solidFill>
              <a:schemeClr val="bg1">
                <a:lumMod val="85000"/>
              </a:schemeClr>
            </a:solidFill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直线箭头连接符 118">
            <a:extLst>
              <a:ext uri="{FF2B5EF4-FFF2-40B4-BE49-F238E27FC236}">
                <a16:creationId xmlns:a16="http://schemas.microsoft.com/office/drawing/2014/main" id="{431CD8C1-017A-4E7B-8BA7-01BA57A3C18B}"/>
              </a:ext>
            </a:extLst>
          </p:cNvPr>
          <p:cNvCxnSpPr>
            <a:cxnSpLocks/>
          </p:cNvCxnSpPr>
          <p:nvPr/>
        </p:nvCxnSpPr>
        <p:spPr>
          <a:xfrm flipV="1">
            <a:off x="5051976" y="3717032"/>
            <a:ext cx="0" cy="727953"/>
          </a:xfrm>
          <a:prstGeom prst="straightConnector1">
            <a:avLst/>
          </a:prstGeom>
          <a:ln w="28575">
            <a:solidFill>
              <a:schemeClr val="bg1">
                <a:lumMod val="85000"/>
              </a:schemeClr>
            </a:solidFill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6" name="矩形 75">
            <a:extLst>
              <a:ext uri="{FF2B5EF4-FFF2-40B4-BE49-F238E27FC236}">
                <a16:creationId xmlns:a16="http://schemas.microsoft.com/office/drawing/2014/main" id="{C23E7AE9-80BB-497D-8AB1-234F83E383C3}"/>
              </a:ext>
            </a:extLst>
          </p:cNvPr>
          <p:cNvSpPr/>
          <p:nvPr/>
        </p:nvSpPr>
        <p:spPr>
          <a:xfrm>
            <a:off x="4231449" y="4442300"/>
            <a:ext cx="15504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dirty="0">
                <a:solidFill>
                  <a:schemeClr val="bg1">
                    <a:lumMod val="85000"/>
                  </a:schemeClr>
                </a:solidFill>
                <a:latin typeface="Candara" panose="020E0502030303020204" pitchFamily="34" charset="0"/>
              </a:rPr>
              <a:t>feature</a:t>
            </a:r>
          </a:p>
          <a:p>
            <a:pPr algn="ctr"/>
            <a:r>
              <a:rPr lang="en-US" altLang="zh-CN" sz="2000" dirty="0">
                <a:solidFill>
                  <a:schemeClr val="bg1">
                    <a:lumMod val="85000"/>
                  </a:schemeClr>
                </a:solidFill>
                <a:latin typeface="Candara" panose="020E0502030303020204" pitchFamily="34" charset="0"/>
              </a:rPr>
              <a:t>propagation</a:t>
            </a:r>
            <a:endParaRPr lang="zh-CN" altLang="en-US" sz="2000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77" name="直线箭头连接符 126">
            <a:extLst>
              <a:ext uri="{FF2B5EF4-FFF2-40B4-BE49-F238E27FC236}">
                <a16:creationId xmlns:a16="http://schemas.microsoft.com/office/drawing/2014/main" id="{457C4645-225C-4316-891B-4E8FC1CF2387}"/>
              </a:ext>
            </a:extLst>
          </p:cNvPr>
          <p:cNvCxnSpPr>
            <a:cxnSpLocks/>
          </p:cNvCxnSpPr>
          <p:nvPr/>
        </p:nvCxnSpPr>
        <p:spPr>
          <a:xfrm>
            <a:off x="5031254" y="2701493"/>
            <a:ext cx="0" cy="838599"/>
          </a:xfrm>
          <a:prstGeom prst="straightConnector1">
            <a:avLst/>
          </a:prstGeom>
          <a:ln w="28575">
            <a:solidFill>
              <a:schemeClr val="tx1"/>
            </a:solidFill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直线箭头连接符 127">
            <a:extLst>
              <a:ext uri="{FF2B5EF4-FFF2-40B4-BE49-F238E27FC236}">
                <a16:creationId xmlns:a16="http://schemas.microsoft.com/office/drawing/2014/main" id="{CBF26101-D63B-4BE3-8D89-2B2DE9F43BB8}"/>
              </a:ext>
            </a:extLst>
          </p:cNvPr>
          <p:cNvCxnSpPr>
            <a:cxnSpLocks/>
          </p:cNvCxnSpPr>
          <p:nvPr/>
        </p:nvCxnSpPr>
        <p:spPr>
          <a:xfrm flipV="1">
            <a:off x="5028167" y="1484784"/>
            <a:ext cx="3085" cy="745005"/>
          </a:xfrm>
          <a:prstGeom prst="straightConnector1">
            <a:avLst/>
          </a:prstGeom>
          <a:ln w="28575">
            <a:solidFill>
              <a:schemeClr val="tx1"/>
            </a:solidFill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9" name="矩形 78">
            <a:extLst>
              <a:ext uri="{FF2B5EF4-FFF2-40B4-BE49-F238E27FC236}">
                <a16:creationId xmlns:a16="http://schemas.microsoft.com/office/drawing/2014/main" id="{BFD5D913-A875-4644-9962-8EA08F976A06}"/>
              </a:ext>
            </a:extLst>
          </p:cNvPr>
          <p:cNvSpPr/>
          <p:nvPr/>
        </p:nvSpPr>
        <p:spPr>
          <a:xfrm>
            <a:off x="4066204" y="2271218"/>
            <a:ext cx="19239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rgbClr val="0070C0"/>
                </a:solidFill>
                <a:latin typeface="Candara" panose="020E0502030303020204" pitchFamily="34" charset="0"/>
              </a:rPr>
              <a:t>transformation</a:t>
            </a:r>
            <a:endParaRPr lang="zh-CN" alt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文本框 79">
                <a:extLst>
                  <a:ext uri="{FF2B5EF4-FFF2-40B4-BE49-F238E27FC236}">
                    <a16:creationId xmlns:a16="http://schemas.microsoft.com/office/drawing/2014/main" id="{FC7A6219-666F-4304-A099-6B59AAC6F35E}"/>
                  </a:ext>
                </a:extLst>
              </p:cNvPr>
              <p:cNvSpPr txBox="1"/>
              <p:nvPr/>
            </p:nvSpPr>
            <p:spPr>
              <a:xfrm>
                <a:off x="5618581" y="2548621"/>
                <a:ext cx="3297392" cy="669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800" dirty="0">
                    <a:latin typeface="Corbel" panose="020B0503020204020204" pitchFamily="34" charset="0"/>
                  </a:rPr>
                  <a:t>Optimal</a:t>
                </a:r>
                <a:r>
                  <a:rPr kumimoji="1" lang="en-US" altLang="zh-CN" sz="1800" b="0" dirty="0">
                    <a:latin typeface="Corbel" panose="020B0503020204020204" pitchFamily="34" charset="0"/>
                  </a:rPr>
                  <a:t> train time </a:t>
                </a:r>
                <a14:m>
                  <m:oMath xmlns:m="http://schemas.openxmlformats.org/officeDocument/2006/math">
                    <m:r>
                      <a:rPr kumimoji="1" lang="en-US" altLang="zh-CN" sz="1800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kumimoji="1"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1800" b="0" i="1" smtClean="0">
                            <a:latin typeface="Cambria Math" panose="02040503050406030204" pitchFamily="18" charset="0"/>
                          </a:rPr>
                          <m:t>𝐿𝑛</m:t>
                        </m:r>
                        <m:sSup>
                          <m:sSupPr>
                            <m:ctrlPr>
                              <a:rPr kumimoji="1" lang="en-US" altLang="zh-CN" sz="1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1800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p>
                            <m:r>
                              <a:rPr kumimoji="1" lang="en-US" altLang="zh-CN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kumimoji="1" lang="en-US" altLang="zh-CN" sz="18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kumimoji="1" lang="en-US" altLang="zh-CN" sz="1800" b="0" dirty="0">
                  <a:latin typeface="Corbel" panose="020B0503020204020204" pitchFamily="34" charset="0"/>
                </a:endParaRPr>
              </a:p>
              <a:p>
                <a:r>
                  <a:rPr kumimoji="1" lang="en-US" altLang="zh-CN" sz="1800" b="0" dirty="0">
                    <a:latin typeface="Corbel" panose="020B0503020204020204" pitchFamily="34" charset="0"/>
                  </a:rPr>
                  <a:t>Trivially to construct </a:t>
                </a:r>
                <a:r>
                  <a:rPr kumimoji="1" lang="en-US" altLang="zh-CN" sz="1800" dirty="0">
                    <a:latin typeface="Corbel" panose="020B0503020204020204" pitchFamily="34" charset="0"/>
                  </a:rPr>
                  <a:t>mini-batch</a:t>
                </a:r>
                <a:r>
                  <a:rPr lang="en-US" altLang="zh-CN" sz="1800" b="0" dirty="0">
                    <a:latin typeface="Candara" panose="020E0502030303020204" pitchFamily="34" charset="0"/>
                  </a:rPr>
                  <a:t>.</a:t>
                </a:r>
                <a:endParaRPr kumimoji="1" lang="zh-CN" altLang="en-US" sz="1800" b="0" dirty="0">
                  <a:latin typeface="Corbel" panose="020B0503020204020204" pitchFamily="34" charset="0"/>
                </a:endParaRPr>
              </a:p>
            </p:txBody>
          </p:sp>
        </mc:Choice>
        <mc:Fallback xmlns="">
          <p:sp>
            <p:nvSpPr>
              <p:cNvPr id="80" name="文本框 79">
                <a:extLst>
                  <a:ext uri="{FF2B5EF4-FFF2-40B4-BE49-F238E27FC236}">
                    <a16:creationId xmlns:a16="http://schemas.microsoft.com/office/drawing/2014/main" id="{FC7A6219-666F-4304-A099-6B59AAC6F3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8581" y="2548621"/>
                <a:ext cx="3297392" cy="669992"/>
              </a:xfrm>
              <a:prstGeom prst="rect">
                <a:avLst/>
              </a:prstGeom>
              <a:blipFill>
                <a:blip r:embed="rId5"/>
                <a:stretch>
                  <a:fillRect l="-1664" t="-4545" r="-924" b="-1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2" name="标题 1">
            <a:extLst>
              <a:ext uri="{FF2B5EF4-FFF2-40B4-BE49-F238E27FC236}">
                <a16:creationId xmlns:a16="http://schemas.microsoft.com/office/drawing/2014/main" id="{A9E0437A-7606-480F-A596-CA3C5EDE7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5" y="105975"/>
            <a:ext cx="7929586" cy="1128712"/>
          </a:xfrm>
        </p:spPr>
        <p:txBody>
          <a:bodyPr/>
          <a:lstStyle/>
          <a:p>
            <a:r>
              <a:rPr lang="en-US" altLang="zh-CN" sz="2400" dirty="0">
                <a:solidFill>
                  <a:srgbClr val="FF0000"/>
                </a:solidFill>
              </a:rPr>
              <a:t>G</a:t>
            </a:r>
            <a:r>
              <a:rPr lang="en-US" altLang="zh-CN" sz="2400" dirty="0"/>
              <a:t>raph Neural Networks via </a:t>
            </a:r>
            <a:r>
              <a:rPr lang="en-US" altLang="zh-CN" sz="2400" dirty="0">
                <a:solidFill>
                  <a:srgbClr val="FF0000"/>
                </a:solidFill>
              </a:rPr>
              <a:t>B</a:t>
            </a:r>
            <a:r>
              <a:rPr lang="en-US" altLang="zh-CN" sz="2400" dirty="0"/>
              <a:t>idirectional </a:t>
            </a:r>
            <a:r>
              <a:rPr lang="en-US" altLang="zh-CN" sz="2400" dirty="0">
                <a:solidFill>
                  <a:srgbClr val="FF0000"/>
                </a:solidFill>
              </a:rPr>
              <a:t>P</a:t>
            </a:r>
            <a:r>
              <a:rPr lang="en-US" altLang="zh-CN" sz="2400" dirty="0"/>
              <a:t>ropagation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79561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>
            <a:extLst>
              <a:ext uri="{FF2B5EF4-FFF2-40B4-BE49-F238E27FC236}">
                <a16:creationId xmlns:a16="http://schemas.microsoft.com/office/drawing/2014/main" id="{68B1EC7D-4C40-1D4F-853B-6C2722EBA400}"/>
              </a:ext>
            </a:extLst>
          </p:cNvPr>
          <p:cNvSpPr>
            <a:spLocks noChangeAspect="1"/>
          </p:cNvSpPr>
          <p:nvPr/>
        </p:nvSpPr>
        <p:spPr>
          <a:xfrm rot="10800000">
            <a:off x="2477346" y="3826005"/>
            <a:ext cx="314871" cy="314871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0CC392C8-F5CA-6945-BAC6-282144966C4D}"/>
              </a:ext>
            </a:extLst>
          </p:cNvPr>
          <p:cNvSpPr>
            <a:spLocks noChangeAspect="1"/>
          </p:cNvSpPr>
          <p:nvPr/>
        </p:nvSpPr>
        <p:spPr>
          <a:xfrm rot="10800000">
            <a:off x="4074014" y="5802914"/>
            <a:ext cx="314871" cy="3148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1294058A-B192-E848-87C8-FE0C4AB15AB2}"/>
              </a:ext>
            </a:extLst>
          </p:cNvPr>
          <p:cNvSpPr>
            <a:spLocks noChangeAspect="1"/>
          </p:cNvSpPr>
          <p:nvPr/>
        </p:nvSpPr>
        <p:spPr>
          <a:xfrm rot="10800000">
            <a:off x="3190279" y="4866047"/>
            <a:ext cx="314871" cy="3148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5952A96D-5670-EE48-A1E4-52413BAB7506}"/>
              </a:ext>
            </a:extLst>
          </p:cNvPr>
          <p:cNvSpPr>
            <a:spLocks noChangeAspect="1"/>
          </p:cNvSpPr>
          <p:nvPr/>
        </p:nvSpPr>
        <p:spPr>
          <a:xfrm rot="10800000">
            <a:off x="2287022" y="4939151"/>
            <a:ext cx="314871" cy="3148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2D01C895-4800-2F48-8092-D26C767A1409}"/>
              </a:ext>
            </a:extLst>
          </p:cNvPr>
          <p:cNvSpPr>
            <a:spLocks noChangeAspect="1"/>
          </p:cNvSpPr>
          <p:nvPr/>
        </p:nvSpPr>
        <p:spPr>
          <a:xfrm rot="10800000">
            <a:off x="2129587" y="5802916"/>
            <a:ext cx="314871" cy="3148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12A892BC-5831-1D41-B24C-D58536DE63D6}"/>
              </a:ext>
            </a:extLst>
          </p:cNvPr>
          <p:cNvSpPr>
            <a:spLocks noChangeAspect="1"/>
          </p:cNvSpPr>
          <p:nvPr/>
        </p:nvSpPr>
        <p:spPr>
          <a:xfrm rot="10800000">
            <a:off x="2993683" y="5802915"/>
            <a:ext cx="314871" cy="3148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直接箭头连接符 70">
            <a:extLst>
              <a:ext uri="{FF2B5EF4-FFF2-40B4-BE49-F238E27FC236}">
                <a16:creationId xmlns:a16="http://schemas.microsoft.com/office/drawing/2014/main" id="{6EF8C46D-8B69-2C44-8D66-DF8A781B21E8}"/>
              </a:ext>
            </a:extLst>
          </p:cNvPr>
          <p:cNvCxnSpPr>
            <a:cxnSpLocks noChangeAspect="1"/>
            <a:stCxn id="6" idx="4"/>
            <a:endCxn id="4" idx="1"/>
          </p:cNvCxnSpPr>
          <p:nvPr/>
        </p:nvCxnSpPr>
        <p:spPr>
          <a:xfrm flipH="1" flipV="1">
            <a:off x="2746105" y="4094764"/>
            <a:ext cx="601609" cy="77128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71">
            <a:extLst>
              <a:ext uri="{FF2B5EF4-FFF2-40B4-BE49-F238E27FC236}">
                <a16:creationId xmlns:a16="http://schemas.microsoft.com/office/drawing/2014/main" id="{5BA7F120-9958-6543-9753-E0A4B7B38E3F}"/>
              </a:ext>
            </a:extLst>
          </p:cNvPr>
          <p:cNvCxnSpPr>
            <a:cxnSpLocks noChangeAspect="1"/>
            <a:stCxn id="7" idx="4"/>
            <a:endCxn id="4" idx="0"/>
          </p:cNvCxnSpPr>
          <p:nvPr/>
        </p:nvCxnSpPr>
        <p:spPr>
          <a:xfrm flipV="1">
            <a:off x="2444457" y="4140876"/>
            <a:ext cx="190324" cy="79827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72">
            <a:extLst>
              <a:ext uri="{FF2B5EF4-FFF2-40B4-BE49-F238E27FC236}">
                <a16:creationId xmlns:a16="http://schemas.microsoft.com/office/drawing/2014/main" id="{96AC76A2-6F68-BC47-A197-E1516BC8F8C5}"/>
              </a:ext>
            </a:extLst>
          </p:cNvPr>
          <p:cNvCxnSpPr>
            <a:cxnSpLocks noChangeAspect="1"/>
            <a:stCxn id="5" idx="4"/>
            <a:endCxn id="6" idx="1"/>
          </p:cNvCxnSpPr>
          <p:nvPr/>
        </p:nvCxnSpPr>
        <p:spPr>
          <a:xfrm flipH="1" flipV="1">
            <a:off x="3459038" y="5134806"/>
            <a:ext cx="772411" cy="66810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73">
            <a:extLst>
              <a:ext uri="{FF2B5EF4-FFF2-40B4-BE49-F238E27FC236}">
                <a16:creationId xmlns:a16="http://schemas.microsoft.com/office/drawing/2014/main" id="{8654BBA5-590C-3B4E-B89B-84869A4E8240}"/>
              </a:ext>
            </a:extLst>
          </p:cNvPr>
          <p:cNvCxnSpPr>
            <a:cxnSpLocks noChangeAspect="1"/>
            <a:stCxn id="11" idx="4"/>
            <a:endCxn id="7" idx="0"/>
          </p:cNvCxnSpPr>
          <p:nvPr/>
        </p:nvCxnSpPr>
        <p:spPr>
          <a:xfrm flipH="1" flipV="1">
            <a:off x="2444457" y="5254022"/>
            <a:ext cx="706661" cy="54889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74">
            <a:extLst>
              <a:ext uri="{FF2B5EF4-FFF2-40B4-BE49-F238E27FC236}">
                <a16:creationId xmlns:a16="http://schemas.microsoft.com/office/drawing/2014/main" id="{159CE6AA-366B-E44C-BD97-2EBA37FDC1FB}"/>
              </a:ext>
            </a:extLst>
          </p:cNvPr>
          <p:cNvCxnSpPr>
            <a:cxnSpLocks noChangeAspect="1"/>
            <a:stCxn id="10" idx="4"/>
            <a:endCxn id="7" idx="0"/>
          </p:cNvCxnSpPr>
          <p:nvPr/>
        </p:nvCxnSpPr>
        <p:spPr>
          <a:xfrm flipV="1">
            <a:off x="2287022" y="5254022"/>
            <a:ext cx="157435" cy="54889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76">
            <a:extLst>
              <a:ext uri="{FF2B5EF4-FFF2-40B4-BE49-F238E27FC236}">
                <a16:creationId xmlns:a16="http://schemas.microsoft.com/office/drawing/2014/main" id="{C6DE4166-B497-8B46-AFCD-84A95F98106F}"/>
              </a:ext>
            </a:extLst>
          </p:cNvPr>
          <p:cNvCxnSpPr>
            <a:cxnSpLocks noChangeAspect="1"/>
            <a:stCxn id="11" idx="4"/>
            <a:endCxn id="6" idx="0"/>
          </p:cNvCxnSpPr>
          <p:nvPr/>
        </p:nvCxnSpPr>
        <p:spPr>
          <a:xfrm flipV="1">
            <a:off x="3151118" y="5180918"/>
            <a:ext cx="196596" cy="62199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椭圆 22">
            <a:extLst>
              <a:ext uri="{FF2B5EF4-FFF2-40B4-BE49-F238E27FC236}">
                <a16:creationId xmlns:a16="http://schemas.microsoft.com/office/drawing/2014/main" id="{ABCE1A9F-137E-E44B-82B3-BAD0A15CD29A}"/>
              </a:ext>
            </a:extLst>
          </p:cNvPr>
          <p:cNvSpPr>
            <a:spLocks noChangeAspect="1"/>
          </p:cNvSpPr>
          <p:nvPr/>
        </p:nvSpPr>
        <p:spPr>
          <a:xfrm rot="10800000">
            <a:off x="1013463" y="5802916"/>
            <a:ext cx="314871" cy="3148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直接箭头连接符 91">
            <a:extLst>
              <a:ext uri="{FF2B5EF4-FFF2-40B4-BE49-F238E27FC236}">
                <a16:creationId xmlns:a16="http://schemas.microsoft.com/office/drawing/2014/main" id="{757C2427-65E2-A546-874A-7FEED29876E6}"/>
              </a:ext>
            </a:extLst>
          </p:cNvPr>
          <p:cNvCxnSpPr>
            <a:cxnSpLocks/>
            <a:stCxn id="23" idx="3"/>
            <a:endCxn id="7" idx="7"/>
          </p:cNvCxnSpPr>
          <p:nvPr/>
        </p:nvCxnSpPr>
        <p:spPr>
          <a:xfrm flipV="1">
            <a:off x="1282222" y="5207910"/>
            <a:ext cx="1050912" cy="64111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椭圆 43">
            <a:extLst>
              <a:ext uri="{FF2B5EF4-FFF2-40B4-BE49-F238E27FC236}">
                <a16:creationId xmlns:a16="http://schemas.microsoft.com/office/drawing/2014/main" id="{8E8FDEA4-A0B3-E343-879E-C91F4F04A1C1}"/>
              </a:ext>
            </a:extLst>
          </p:cNvPr>
          <p:cNvSpPr>
            <a:spLocks noChangeAspect="1"/>
          </p:cNvSpPr>
          <p:nvPr/>
        </p:nvSpPr>
        <p:spPr>
          <a:xfrm rot="10800000">
            <a:off x="1448259" y="4939150"/>
            <a:ext cx="314871" cy="3148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直接箭头连接符 71">
            <a:extLst>
              <a:ext uri="{FF2B5EF4-FFF2-40B4-BE49-F238E27FC236}">
                <a16:creationId xmlns:a16="http://schemas.microsoft.com/office/drawing/2014/main" id="{C7C64BCD-9131-7B48-B7F1-64E6EDBBBCCE}"/>
              </a:ext>
            </a:extLst>
          </p:cNvPr>
          <p:cNvCxnSpPr>
            <a:cxnSpLocks noChangeAspect="1"/>
            <a:stCxn id="44" idx="3"/>
            <a:endCxn id="4" idx="7"/>
          </p:cNvCxnSpPr>
          <p:nvPr/>
        </p:nvCxnSpPr>
        <p:spPr>
          <a:xfrm flipV="1">
            <a:off x="1717018" y="4094764"/>
            <a:ext cx="806440" cy="89049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箭头连接符 76">
            <a:extLst>
              <a:ext uri="{FF2B5EF4-FFF2-40B4-BE49-F238E27FC236}">
                <a16:creationId xmlns:a16="http://schemas.microsoft.com/office/drawing/2014/main" id="{A6C40BD0-1677-3343-8E00-3DE7202406AF}"/>
              </a:ext>
            </a:extLst>
          </p:cNvPr>
          <p:cNvCxnSpPr>
            <a:cxnSpLocks noChangeAspect="1"/>
            <a:stCxn id="10" idx="4"/>
            <a:endCxn id="6" idx="0"/>
          </p:cNvCxnSpPr>
          <p:nvPr/>
        </p:nvCxnSpPr>
        <p:spPr>
          <a:xfrm flipV="1">
            <a:off x="2287022" y="5180918"/>
            <a:ext cx="1060692" cy="62199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图片 28">
            <a:extLst>
              <a:ext uri="{FF2B5EF4-FFF2-40B4-BE49-F238E27FC236}">
                <a16:creationId xmlns:a16="http://schemas.microsoft.com/office/drawing/2014/main" id="{59F9E826-D338-463A-B96F-AA91A63768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257" y="5939851"/>
            <a:ext cx="288032" cy="644144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0555A989-9004-48BE-9E1B-42BE6E4CD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626" y="4727381"/>
            <a:ext cx="288032" cy="644144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1AEC786D-D96C-4FE9-9032-3E68550199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9672" y="5939851"/>
            <a:ext cx="288032" cy="644144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5090090D-D72F-4210-857B-EB0594D9CE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4782" y="5960352"/>
            <a:ext cx="288032" cy="644144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86420F30-6BC4-4B66-B976-37E5F2A9A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8273" y="5960352"/>
            <a:ext cx="288032" cy="644144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5B2A9C4B-7B90-4043-B732-7A27D94301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2569" y="4569946"/>
            <a:ext cx="288032" cy="644144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2FA65C2C-0E1D-4EC0-A825-FC97582325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130" y="4499179"/>
            <a:ext cx="288032" cy="644144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041055B8-7FFA-4760-B816-7E95A4EEFE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9912" y="3615256"/>
            <a:ext cx="288032" cy="644144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ADBA9C1D-71CC-4281-8C91-99E3C309F91B}"/>
              </a:ext>
            </a:extLst>
          </p:cNvPr>
          <p:cNvSpPr/>
          <p:nvPr/>
        </p:nvSpPr>
        <p:spPr>
          <a:xfrm>
            <a:off x="1415726" y="2697980"/>
            <a:ext cx="2438109" cy="30547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ReLU</a:t>
            </a:r>
            <a:endParaRPr lang="zh-CN" altLang="en-US" sz="1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21746F0-3F3F-4703-AE44-1909F1915398}"/>
              </a:ext>
            </a:extLst>
          </p:cNvPr>
          <p:cNvSpPr/>
          <p:nvPr/>
        </p:nvSpPr>
        <p:spPr>
          <a:xfrm>
            <a:off x="1986714" y="2062176"/>
            <a:ext cx="1296133" cy="30547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ReLU</a:t>
            </a:r>
            <a:endParaRPr lang="zh-CN" altLang="en-US" sz="1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E3B4BDF7-B78B-4222-8D4B-77F916FBEA05}"/>
              </a:ext>
            </a:extLst>
          </p:cNvPr>
          <p:cNvCxnSpPr>
            <a:stCxn id="4" idx="4"/>
            <a:endCxn id="20" idx="2"/>
          </p:cNvCxnSpPr>
          <p:nvPr/>
        </p:nvCxnSpPr>
        <p:spPr>
          <a:xfrm flipV="1">
            <a:off x="2634781" y="3003457"/>
            <a:ext cx="0" cy="82254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直接箭头连接符 48">
            <a:extLst>
              <a:ext uri="{FF2B5EF4-FFF2-40B4-BE49-F238E27FC236}">
                <a16:creationId xmlns:a16="http://schemas.microsoft.com/office/drawing/2014/main" id="{A439A112-278E-4BC9-B8DB-7E4B5863B7DF}"/>
              </a:ext>
            </a:extLst>
          </p:cNvPr>
          <p:cNvCxnSpPr>
            <a:cxnSpLocks/>
            <a:stCxn id="20" idx="0"/>
            <a:endCxn id="21" idx="2"/>
          </p:cNvCxnSpPr>
          <p:nvPr/>
        </p:nvCxnSpPr>
        <p:spPr>
          <a:xfrm flipV="1">
            <a:off x="2634781" y="2367653"/>
            <a:ext cx="0" cy="33032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直接箭头连接符 51">
            <a:extLst>
              <a:ext uri="{FF2B5EF4-FFF2-40B4-BE49-F238E27FC236}">
                <a16:creationId xmlns:a16="http://schemas.microsoft.com/office/drawing/2014/main" id="{CC0C58D5-D2F0-4142-82E8-26CB936EEB55}"/>
              </a:ext>
            </a:extLst>
          </p:cNvPr>
          <p:cNvCxnSpPr>
            <a:cxnSpLocks/>
            <a:stCxn id="21" idx="0"/>
          </p:cNvCxnSpPr>
          <p:nvPr/>
        </p:nvCxnSpPr>
        <p:spPr>
          <a:xfrm flipH="1" flipV="1">
            <a:off x="2634780" y="1644310"/>
            <a:ext cx="1" cy="41786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文本框 58">
            <a:extLst>
              <a:ext uri="{FF2B5EF4-FFF2-40B4-BE49-F238E27FC236}">
                <a16:creationId xmlns:a16="http://schemas.microsoft.com/office/drawing/2014/main" id="{FF367641-6958-49DD-A873-5A88A91E5F94}"/>
              </a:ext>
            </a:extLst>
          </p:cNvPr>
          <p:cNvSpPr txBox="1"/>
          <p:nvPr/>
        </p:nvSpPr>
        <p:spPr>
          <a:xfrm>
            <a:off x="2233813" y="1262760"/>
            <a:ext cx="154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0" dirty="0"/>
              <a:t>Predict</a:t>
            </a:r>
            <a:endParaRPr lang="zh-CN" altLang="en-US" sz="2000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1" name="文本框 70">
                <a:extLst>
                  <a:ext uri="{FF2B5EF4-FFF2-40B4-BE49-F238E27FC236}">
                    <a16:creationId xmlns:a16="http://schemas.microsoft.com/office/drawing/2014/main" id="{01878005-9010-4E22-BF6B-0C75566A6AE2}"/>
                  </a:ext>
                </a:extLst>
              </p:cNvPr>
              <p:cNvSpPr txBox="1"/>
              <p:nvPr/>
            </p:nvSpPr>
            <p:spPr>
              <a:xfrm>
                <a:off x="5717814" y="4442300"/>
                <a:ext cx="3297392" cy="913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400" kern="0" dirty="0">
                    <a:latin typeface="Cambria Math" panose="02040503050406030204" pitchFamily="18" charset="0"/>
                  </a:rPr>
                  <a:t>Generalized PageRank</a:t>
                </a:r>
                <a:r>
                  <a:rPr kumimoji="1" lang="en-US" altLang="zh-CN" sz="1400" b="0" kern="0" dirty="0">
                    <a:latin typeface="Cambria Math" panose="02040503050406030204" pitchFamily="18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1400" kern="0">
                          <a:latin typeface="Cambria Math" panose="02040503050406030204" pitchFamily="18" charset="0"/>
                        </a:rPr>
                        <m:t>𝐏</m:t>
                      </m:r>
                      <m:r>
                        <a:rPr kumimoji="1" lang="en-US" altLang="zh-CN" sz="1400" i="1" ker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kumimoji="1" lang="en-US" altLang="zh-CN" sz="1400" b="0" i="1" ker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zh-CN" altLang="en-US" sz="1400" b="0" i="1" kern="0">
                              <a:latin typeface="Cambria Math" panose="02040503050406030204" pitchFamily="18" charset="0"/>
                            </a:rPr>
                            <m:t>𝓁</m:t>
                          </m:r>
                          <m:r>
                            <a:rPr kumimoji="1" lang="en-US" altLang="zh-CN" sz="1400" b="0" i="1" ker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CN" sz="1400" b="0" i="1" kern="0">
                              <a:latin typeface="Cambria Math" panose="02040503050406030204" pitchFamily="18" charset="0"/>
                            </a:rPr>
                            <m:t>𝐿</m:t>
                          </m:r>
                        </m:sup>
                        <m:e>
                          <m:sSub>
                            <m:sSubPr>
                              <m:ctrlPr>
                                <a:rPr kumimoji="1" lang="en-US" altLang="zh-CN" sz="1400" b="0" i="1" ker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400" b="0" i="1" ker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m:rPr>
                                  <m:brk m:alnAt="23"/>
                                </m:rPr>
                                <a:rPr kumimoji="1" lang="zh-CN" altLang="en-US" sz="1400" b="0" i="1" kern="0">
                                  <a:latin typeface="Cambria Math" panose="02040503050406030204" pitchFamily="18" charset="0"/>
                                </a:rPr>
                                <m:t>𝓁</m:t>
                              </m:r>
                            </m:sub>
                          </m:sSub>
                          <m:sSup>
                            <m:sSupPr>
                              <m:ctrlPr>
                                <a:rPr kumimoji="1" lang="en-US" altLang="zh-CN" sz="1400" b="0" i="1" ker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400" kern="0"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p>
                              <m:r>
                                <a:rPr kumimoji="1" lang="en-US" altLang="zh-CN" sz="1400" b="0" i="1" ker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brk m:alnAt="23"/>
                                </m:rPr>
                                <a:rPr kumimoji="1" lang="zh-CN" altLang="en-US" sz="1400" b="0" i="1" kern="0">
                                  <a:latin typeface="Cambria Math" panose="02040503050406030204" pitchFamily="18" charset="0"/>
                                </a:rPr>
                                <m:t>𝓁</m:t>
                              </m:r>
                              <m:r>
                                <a:rPr kumimoji="1" lang="en-US" altLang="zh-CN" sz="1400" b="0" i="1" ker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  <m:r>
                            <a:rPr kumimoji="1" lang="en-US" altLang="zh-CN" sz="1400" b="0" i="1" kern="0">
                              <a:latin typeface="Cambria Math" panose="02040503050406030204" pitchFamily="18" charset="0"/>
                            </a:rPr>
                            <m:t>=</m:t>
                          </m:r>
                          <m:nary>
                            <m:naryPr>
                              <m:chr m:val="∑"/>
                              <m:ctrlPr>
                                <a:rPr kumimoji="1" lang="en-US" altLang="zh-CN" sz="1400" b="0" i="1" ker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kumimoji="1" lang="zh-CN" altLang="en-US" sz="1400" b="0" i="1" kern="0">
                                  <a:latin typeface="Cambria Math" panose="02040503050406030204" pitchFamily="18" charset="0"/>
                                </a:rPr>
                                <m:t>𝓁</m:t>
                              </m:r>
                              <m:r>
                                <a:rPr kumimoji="1" lang="en-US" altLang="zh-CN" sz="1400" b="0" i="1" ker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kumimoji="1" lang="en-US" altLang="zh-CN" sz="1400" b="0" i="1" ker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kumimoji="1" lang="en-US" altLang="zh-CN" sz="1400" b="0" i="1" ker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400" b="0" i="1" ker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m:rPr>
                                      <m:brk m:alnAt="23"/>
                                    </m:rPr>
                                    <a:rPr kumimoji="1" lang="zh-CN" altLang="en-US" sz="1400" b="0" i="1" kern="0">
                                      <a:latin typeface="Cambria Math" panose="02040503050406030204" pitchFamily="18" charset="0"/>
                                    </a:rPr>
                                    <m:t>𝓁</m:t>
                                  </m:r>
                                </m:sub>
                              </m:sSub>
                            </m:e>
                          </m:nary>
                          <m:sSup>
                            <m:sSupPr>
                              <m:ctrlPr>
                                <a:rPr kumimoji="1" lang="en-US" altLang="zh-CN" sz="1400" b="0" i="1" ker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1" lang="en-US" altLang="zh-CN" sz="1400" b="0" i="1" ker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kumimoji="1" lang="en-US" altLang="zh-CN" sz="1400" b="0" i="1" ker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CN" sz="1400" kern="0">
                                          <a:latin typeface="Cambria Math" panose="02040503050406030204" pitchFamily="18" charset="0"/>
                                        </a:rPr>
                                        <m:t>𝐃</m:t>
                                      </m:r>
                                    </m:e>
                                    <m:sup>
                                      <m:r>
                                        <a:rPr kumimoji="1" lang="en-US" altLang="zh-CN" sz="1400" b="0" i="1" ker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  <m:r>
                                        <a:rPr kumimoji="1" lang="en-US" altLang="zh-CN" sz="1400" b="0" i="1" ker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  <m:r>
                                    <a:rPr kumimoji="1" lang="en-US" altLang="zh-CN" sz="1400" kern="0">
                                      <a:latin typeface="Cambria Math" panose="02040503050406030204" pitchFamily="18" charset="0"/>
                                    </a:rPr>
                                    <m:t>𝐀</m:t>
                                  </m:r>
                                  <m:sSup>
                                    <m:sSupPr>
                                      <m:ctrlPr>
                                        <a:rPr kumimoji="1" lang="en-US" altLang="zh-CN" sz="1400" b="0" i="1" ker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CN" sz="1400" kern="0">
                                          <a:latin typeface="Cambria Math" panose="02040503050406030204" pitchFamily="18" charset="0"/>
                                        </a:rPr>
                                        <m:t>𝐃</m:t>
                                      </m:r>
                                    </m:e>
                                    <m:sup>
                                      <m:r>
                                        <a:rPr kumimoji="1" lang="en-US" altLang="zh-CN" sz="1400" b="0" i="1" ker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1400" b="0" i="1" ker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m:rPr>
                                  <m:brk m:alnAt="23"/>
                                </m:rPr>
                                <a:rPr kumimoji="1" lang="zh-CN" altLang="en-US" sz="1400" b="0" i="1" kern="0">
                                  <a:latin typeface="Cambria Math" panose="02040503050406030204" pitchFamily="18" charset="0"/>
                                </a:rPr>
                                <m:t>𝓁</m:t>
                              </m:r>
                            </m:sup>
                          </m:sSup>
                          <m:r>
                            <a:rPr kumimoji="1" lang="en-US" altLang="zh-CN" sz="1400" kern="0">
                              <a:latin typeface="Cambria Math" panose="02040503050406030204" pitchFamily="18" charset="0"/>
                            </a:rPr>
                            <m:t>𝐗</m:t>
                          </m:r>
                        </m:e>
                      </m:nary>
                    </m:oMath>
                  </m:oMathPara>
                </a14:m>
                <a:endParaRPr kumimoji="1" lang="zh-CN" altLang="en-US" sz="1800" dirty="0">
                  <a:latin typeface="Corbel" panose="020B0503020204020204" pitchFamily="34" charset="0"/>
                </a:endParaRPr>
              </a:p>
            </p:txBody>
          </p:sp>
        </mc:Choice>
        <mc:Fallback>
          <p:sp>
            <p:nvSpPr>
              <p:cNvPr id="71" name="文本框 70">
                <a:extLst>
                  <a:ext uri="{FF2B5EF4-FFF2-40B4-BE49-F238E27FC236}">
                    <a16:creationId xmlns:a16="http://schemas.microsoft.com/office/drawing/2014/main" id="{01878005-9010-4E22-BF6B-0C75566A6A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7814" y="4442300"/>
                <a:ext cx="3297392" cy="913776"/>
              </a:xfrm>
              <a:prstGeom prst="rect">
                <a:avLst/>
              </a:prstGeom>
              <a:blipFill>
                <a:blip r:embed="rId4"/>
                <a:stretch>
                  <a:fillRect l="-555" t="-2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直线连接符 113">
            <a:extLst>
              <a:ext uri="{FF2B5EF4-FFF2-40B4-BE49-F238E27FC236}">
                <a16:creationId xmlns:a16="http://schemas.microsoft.com/office/drawing/2014/main" id="{1B0EABE0-BA95-4003-9655-CAAD53B04AF1}"/>
              </a:ext>
            </a:extLst>
          </p:cNvPr>
          <p:cNvCxnSpPr/>
          <p:nvPr/>
        </p:nvCxnSpPr>
        <p:spPr>
          <a:xfrm>
            <a:off x="4824247" y="3615256"/>
            <a:ext cx="407839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直线连接符 114">
            <a:extLst>
              <a:ext uri="{FF2B5EF4-FFF2-40B4-BE49-F238E27FC236}">
                <a16:creationId xmlns:a16="http://schemas.microsoft.com/office/drawing/2014/main" id="{866744D1-B6A8-4391-8BF0-84AAA2450AE1}"/>
              </a:ext>
            </a:extLst>
          </p:cNvPr>
          <p:cNvCxnSpPr/>
          <p:nvPr/>
        </p:nvCxnSpPr>
        <p:spPr>
          <a:xfrm>
            <a:off x="4824247" y="6249453"/>
            <a:ext cx="407839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直线箭头连接符 116">
            <a:extLst>
              <a:ext uri="{FF2B5EF4-FFF2-40B4-BE49-F238E27FC236}">
                <a16:creationId xmlns:a16="http://schemas.microsoft.com/office/drawing/2014/main" id="{2EB80F93-D59E-487A-B217-797E1726F765}"/>
              </a:ext>
            </a:extLst>
          </p:cNvPr>
          <p:cNvCxnSpPr>
            <a:cxnSpLocks/>
          </p:cNvCxnSpPr>
          <p:nvPr/>
        </p:nvCxnSpPr>
        <p:spPr>
          <a:xfrm>
            <a:off x="5051976" y="5143323"/>
            <a:ext cx="0" cy="1106130"/>
          </a:xfrm>
          <a:prstGeom prst="straightConnector1">
            <a:avLst/>
          </a:prstGeom>
          <a:ln w="28575">
            <a:solidFill>
              <a:schemeClr val="tx1"/>
            </a:solidFill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直线箭头连接符 118">
            <a:extLst>
              <a:ext uri="{FF2B5EF4-FFF2-40B4-BE49-F238E27FC236}">
                <a16:creationId xmlns:a16="http://schemas.microsoft.com/office/drawing/2014/main" id="{431CD8C1-017A-4E7B-8BA7-01BA57A3C18B}"/>
              </a:ext>
            </a:extLst>
          </p:cNvPr>
          <p:cNvCxnSpPr>
            <a:cxnSpLocks/>
          </p:cNvCxnSpPr>
          <p:nvPr/>
        </p:nvCxnSpPr>
        <p:spPr>
          <a:xfrm flipV="1">
            <a:off x="5051976" y="3717032"/>
            <a:ext cx="0" cy="727953"/>
          </a:xfrm>
          <a:prstGeom prst="straightConnector1">
            <a:avLst/>
          </a:prstGeom>
          <a:ln w="28575">
            <a:solidFill>
              <a:schemeClr val="tx1"/>
            </a:solidFill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6" name="矩形 75">
            <a:extLst>
              <a:ext uri="{FF2B5EF4-FFF2-40B4-BE49-F238E27FC236}">
                <a16:creationId xmlns:a16="http://schemas.microsoft.com/office/drawing/2014/main" id="{C23E7AE9-80BB-497D-8AB1-234F83E383C3}"/>
              </a:ext>
            </a:extLst>
          </p:cNvPr>
          <p:cNvSpPr/>
          <p:nvPr/>
        </p:nvSpPr>
        <p:spPr>
          <a:xfrm>
            <a:off x="4231449" y="4442300"/>
            <a:ext cx="15504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dirty="0">
                <a:solidFill>
                  <a:srgbClr val="C00000"/>
                </a:solidFill>
                <a:latin typeface="Candara" panose="020E0502030303020204" pitchFamily="34" charset="0"/>
              </a:rPr>
              <a:t>feature</a:t>
            </a:r>
          </a:p>
          <a:p>
            <a:pPr algn="ctr"/>
            <a:r>
              <a:rPr lang="en-US" altLang="zh-CN" sz="2000" dirty="0">
                <a:solidFill>
                  <a:srgbClr val="C00000"/>
                </a:solidFill>
                <a:latin typeface="Candara" panose="020E0502030303020204" pitchFamily="34" charset="0"/>
              </a:rPr>
              <a:t>propagation</a:t>
            </a:r>
            <a:endParaRPr lang="zh-CN" altLang="en-US" sz="2000" dirty="0"/>
          </a:p>
        </p:txBody>
      </p:sp>
      <p:cxnSp>
        <p:nvCxnSpPr>
          <p:cNvPr id="77" name="直线箭头连接符 126">
            <a:extLst>
              <a:ext uri="{FF2B5EF4-FFF2-40B4-BE49-F238E27FC236}">
                <a16:creationId xmlns:a16="http://schemas.microsoft.com/office/drawing/2014/main" id="{457C4645-225C-4316-891B-4E8FC1CF2387}"/>
              </a:ext>
            </a:extLst>
          </p:cNvPr>
          <p:cNvCxnSpPr>
            <a:cxnSpLocks/>
          </p:cNvCxnSpPr>
          <p:nvPr/>
        </p:nvCxnSpPr>
        <p:spPr>
          <a:xfrm>
            <a:off x="5031254" y="2701493"/>
            <a:ext cx="0" cy="838599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直线箭头连接符 127">
            <a:extLst>
              <a:ext uri="{FF2B5EF4-FFF2-40B4-BE49-F238E27FC236}">
                <a16:creationId xmlns:a16="http://schemas.microsoft.com/office/drawing/2014/main" id="{CBF26101-D63B-4BE3-8D89-2B2DE9F43BB8}"/>
              </a:ext>
            </a:extLst>
          </p:cNvPr>
          <p:cNvCxnSpPr>
            <a:cxnSpLocks/>
          </p:cNvCxnSpPr>
          <p:nvPr/>
        </p:nvCxnSpPr>
        <p:spPr>
          <a:xfrm flipV="1">
            <a:off x="5028167" y="1484784"/>
            <a:ext cx="3085" cy="745005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9" name="矩形 78">
            <a:extLst>
              <a:ext uri="{FF2B5EF4-FFF2-40B4-BE49-F238E27FC236}">
                <a16:creationId xmlns:a16="http://schemas.microsoft.com/office/drawing/2014/main" id="{BFD5D913-A875-4644-9962-8EA08F976A06}"/>
              </a:ext>
            </a:extLst>
          </p:cNvPr>
          <p:cNvSpPr/>
          <p:nvPr/>
        </p:nvSpPr>
        <p:spPr>
          <a:xfrm>
            <a:off x="4066204" y="2271218"/>
            <a:ext cx="19239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85000"/>
                  </a:schemeClr>
                </a:solidFill>
                <a:latin typeface="Candara" panose="020E0502030303020204" pitchFamily="34" charset="0"/>
              </a:rPr>
              <a:t>transformation</a:t>
            </a:r>
            <a:endParaRPr lang="zh-CN" altLang="en-US" sz="2000" dirty="0">
              <a:solidFill>
                <a:schemeClr val="bg1">
                  <a:lumMod val="85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0" name="文本框 79">
                <a:extLst>
                  <a:ext uri="{FF2B5EF4-FFF2-40B4-BE49-F238E27FC236}">
                    <a16:creationId xmlns:a16="http://schemas.microsoft.com/office/drawing/2014/main" id="{FC7A6219-666F-4304-A099-6B59AAC6F35E}"/>
                  </a:ext>
                </a:extLst>
              </p:cNvPr>
              <p:cNvSpPr txBox="1"/>
              <p:nvPr/>
            </p:nvSpPr>
            <p:spPr>
              <a:xfrm>
                <a:off x="5618581" y="2548621"/>
                <a:ext cx="3297392" cy="669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800" dirty="0">
                    <a:solidFill>
                      <a:schemeClr val="bg1">
                        <a:lumMod val="85000"/>
                      </a:schemeClr>
                    </a:solidFill>
                    <a:latin typeface="Corbel" panose="020B0503020204020204" pitchFamily="34" charset="0"/>
                  </a:rPr>
                  <a:t>Optimal</a:t>
                </a:r>
                <a:r>
                  <a:rPr kumimoji="1" lang="en-US" altLang="zh-CN" sz="1800" b="0" dirty="0">
                    <a:solidFill>
                      <a:schemeClr val="bg1">
                        <a:lumMod val="85000"/>
                      </a:schemeClr>
                    </a:solidFill>
                    <a:latin typeface="Corbel" panose="020B0503020204020204" pitchFamily="34" charset="0"/>
                  </a:rPr>
                  <a:t> train time </a:t>
                </a:r>
                <a14:m>
                  <m:oMath xmlns:m="http://schemas.openxmlformats.org/officeDocument/2006/math">
                    <m:r>
                      <a:rPr kumimoji="1" lang="en-US" altLang="zh-CN" sz="1800" b="0" i="1" smtClean="0"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kumimoji="1" lang="en-US" altLang="zh-CN" sz="1800" b="0" i="1" smtClean="0">
                            <a:solidFill>
                              <a:schemeClr val="bg1">
                                <a:lumMod val="8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1800" b="0" i="1" smtClean="0">
                            <a:solidFill>
                              <a:schemeClr val="bg1">
                                <a:lumMod val="8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𝐿𝑛</m:t>
                        </m:r>
                        <m:sSup>
                          <m:sSupPr>
                            <m:ctrlPr>
                              <a:rPr kumimoji="1" lang="en-US" altLang="zh-CN" sz="1800" b="0" i="1" smtClean="0">
                                <a:solidFill>
                                  <a:schemeClr val="bg1">
                                    <a:lumMod val="8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1800" b="0" i="1" smtClean="0">
                                <a:solidFill>
                                  <a:schemeClr val="bg1">
                                    <a:lumMod val="8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p>
                            <m:r>
                              <a:rPr kumimoji="1" lang="en-US" altLang="zh-CN" sz="1800" b="0" i="1" smtClean="0">
                                <a:solidFill>
                                  <a:schemeClr val="bg1">
                                    <a:lumMod val="8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kumimoji="1" lang="en-US" altLang="zh-CN" sz="1800" b="0" i="0" smtClean="0"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kumimoji="1" lang="en-US" altLang="zh-CN" sz="1800" b="0" dirty="0">
                  <a:solidFill>
                    <a:schemeClr val="bg1">
                      <a:lumMod val="85000"/>
                    </a:schemeClr>
                  </a:solidFill>
                  <a:latin typeface="Corbel" panose="020B0503020204020204" pitchFamily="34" charset="0"/>
                </a:endParaRPr>
              </a:p>
              <a:p>
                <a:r>
                  <a:rPr kumimoji="1" lang="en-US" altLang="zh-CN" sz="1800" b="0" dirty="0">
                    <a:solidFill>
                      <a:schemeClr val="bg1">
                        <a:lumMod val="85000"/>
                      </a:schemeClr>
                    </a:solidFill>
                    <a:latin typeface="Corbel" panose="020B0503020204020204" pitchFamily="34" charset="0"/>
                  </a:rPr>
                  <a:t>Trivially to construct </a:t>
                </a:r>
                <a:r>
                  <a:rPr kumimoji="1" lang="en-US" altLang="zh-CN" sz="1800" dirty="0">
                    <a:solidFill>
                      <a:schemeClr val="bg1">
                        <a:lumMod val="85000"/>
                      </a:schemeClr>
                    </a:solidFill>
                    <a:latin typeface="Corbel" panose="020B0503020204020204" pitchFamily="34" charset="0"/>
                  </a:rPr>
                  <a:t>mini-batch</a:t>
                </a:r>
                <a:r>
                  <a:rPr lang="en-US" altLang="zh-CN" sz="1800" b="0" dirty="0">
                    <a:solidFill>
                      <a:schemeClr val="bg1">
                        <a:lumMod val="85000"/>
                      </a:schemeClr>
                    </a:solidFill>
                    <a:latin typeface="Candara" panose="020E0502030303020204" pitchFamily="34" charset="0"/>
                  </a:rPr>
                  <a:t>.</a:t>
                </a:r>
                <a:endParaRPr kumimoji="1" lang="zh-CN" altLang="en-US" sz="1800" b="0" dirty="0">
                  <a:solidFill>
                    <a:schemeClr val="bg1">
                      <a:lumMod val="85000"/>
                    </a:schemeClr>
                  </a:solidFill>
                  <a:latin typeface="Corbel" panose="020B0503020204020204" pitchFamily="34" charset="0"/>
                </a:endParaRPr>
              </a:p>
            </p:txBody>
          </p:sp>
        </mc:Choice>
        <mc:Fallback>
          <p:sp>
            <p:nvSpPr>
              <p:cNvPr id="80" name="文本框 79">
                <a:extLst>
                  <a:ext uri="{FF2B5EF4-FFF2-40B4-BE49-F238E27FC236}">
                    <a16:creationId xmlns:a16="http://schemas.microsoft.com/office/drawing/2014/main" id="{FC7A6219-666F-4304-A099-6B59AAC6F3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8581" y="2548621"/>
                <a:ext cx="3297392" cy="669992"/>
              </a:xfrm>
              <a:prstGeom prst="rect">
                <a:avLst/>
              </a:prstGeom>
              <a:blipFill>
                <a:blip r:embed="rId5"/>
                <a:stretch>
                  <a:fillRect l="-1664" t="-4545" r="-924" b="-1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2" name="标题 1">
            <a:extLst>
              <a:ext uri="{FF2B5EF4-FFF2-40B4-BE49-F238E27FC236}">
                <a16:creationId xmlns:a16="http://schemas.microsoft.com/office/drawing/2014/main" id="{A9E0437A-7606-480F-A596-CA3C5EDE7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5" y="105975"/>
            <a:ext cx="7929586" cy="1128712"/>
          </a:xfrm>
        </p:spPr>
        <p:txBody>
          <a:bodyPr/>
          <a:lstStyle/>
          <a:p>
            <a:r>
              <a:rPr lang="en-US" altLang="zh-CN" sz="2400" dirty="0">
                <a:solidFill>
                  <a:srgbClr val="FF0000"/>
                </a:solidFill>
              </a:rPr>
              <a:t>G</a:t>
            </a:r>
            <a:r>
              <a:rPr lang="en-US" altLang="zh-CN" sz="2400" dirty="0"/>
              <a:t>raph Neural Networks via </a:t>
            </a:r>
            <a:r>
              <a:rPr lang="en-US" altLang="zh-CN" sz="2400" dirty="0">
                <a:solidFill>
                  <a:srgbClr val="FF0000"/>
                </a:solidFill>
              </a:rPr>
              <a:t>B</a:t>
            </a:r>
            <a:r>
              <a:rPr lang="en-US" altLang="zh-CN" sz="2400" dirty="0"/>
              <a:t>idirectional </a:t>
            </a:r>
            <a:r>
              <a:rPr lang="en-US" altLang="zh-CN" sz="2400" dirty="0">
                <a:solidFill>
                  <a:srgbClr val="FF0000"/>
                </a:solidFill>
              </a:rPr>
              <a:t>P</a:t>
            </a:r>
            <a:r>
              <a:rPr lang="en-US" altLang="zh-CN" sz="2400" dirty="0"/>
              <a:t>ropagation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66406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>
            <a:extLst>
              <a:ext uri="{FF2B5EF4-FFF2-40B4-BE49-F238E27FC236}">
                <a16:creationId xmlns:a16="http://schemas.microsoft.com/office/drawing/2014/main" id="{68B1EC7D-4C40-1D4F-853B-6C2722EBA400}"/>
              </a:ext>
            </a:extLst>
          </p:cNvPr>
          <p:cNvSpPr>
            <a:spLocks noChangeAspect="1"/>
          </p:cNvSpPr>
          <p:nvPr/>
        </p:nvSpPr>
        <p:spPr>
          <a:xfrm rot="10800000">
            <a:off x="2477346" y="3826005"/>
            <a:ext cx="314871" cy="314871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0CC392C8-F5CA-6945-BAC6-282144966C4D}"/>
              </a:ext>
            </a:extLst>
          </p:cNvPr>
          <p:cNvSpPr>
            <a:spLocks noChangeAspect="1"/>
          </p:cNvSpPr>
          <p:nvPr/>
        </p:nvSpPr>
        <p:spPr>
          <a:xfrm rot="10800000">
            <a:off x="4074014" y="5802914"/>
            <a:ext cx="314871" cy="3148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1294058A-B192-E848-87C8-FE0C4AB15AB2}"/>
              </a:ext>
            </a:extLst>
          </p:cNvPr>
          <p:cNvSpPr>
            <a:spLocks noChangeAspect="1"/>
          </p:cNvSpPr>
          <p:nvPr/>
        </p:nvSpPr>
        <p:spPr>
          <a:xfrm rot="10800000">
            <a:off x="3190279" y="4866047"/>
            <a:ext cx="314871" cy="3148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5952A96D-5670-EE48-A1E4-52413BAB7506}"/>
              </a:ext>
            </a:extLst>
          </p:cNvPr>
          <p:cNvSpPr>
            <a:spLocks noChangeAspect="1"/>
          </p:cNvSpPr>
          <p:nvPr/>
        </p:nvSpPr>
        <p:spPr>
          <a:xfrm rot="10800000">
            <a:off x="2287022" y="4939151"/>
            <a:ext cx="314871" cy="3148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2D01C895-4800-2F48-8092-D26C767A1409}"/>
              </a:ext>
            </a:extLst>
          </p:cNvPr>
          <p:cNvSpPr>
            <a:spLocks noChangeAspect="1"/>
          </p:cNvSpPr>
          <p:nvPr/>
        </p:nvSpPr>
        <p:spPr>
          <a:xfrm rot="10800000">
            <a:off x="2129587" y="5802916"/>
            <a:ext cx="314871" cy="3148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12A892BC-5831-1D41-B24C-D58536DE63D6}"/>
              </a:ext>
            </a:extLst>
          </p:cNvPr>
          <p:cNvSpPr>
            <a:spLocks noChangeAspect="1"/>
          </p:cNvSpPr>
          <p:nvPr/>
        </p:nvSpPr>
        <p:spPr>
          <a:xfrm rot="10800000">
            <a:off x="2993683" y="5802915"/>
            <a:ext cx="314871" cy="3148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直接箭头连接符 70">
            <a:extLst>
              <a:ext uri="{FF2B5EF4-FFF2-40B4-BE49-F238E27FC236}">
                <a16:creationId xmlns:a16="http://schemas.microsoft.com/office/drawing/2014/main" id="{6EF8C46D-8B69-2C44-8D66-DF8A781B21E8}"/>
              </a:ext>
            </a:extLst>
          </p:cNvPr>
          <p:cNvCxnSpPr>
            <a:cxnSpLocks noChangeAspect="1"/>
            <a:stCxn id="6" idx="4"/>
            <a:endCxn id="4" idx="1"/>
          </p:cNvCxnSpPr>
          <p:nvPr/>
        </p:nvCxnSpPr>
        <p:spPr>
          <a:xfrm flipH="1" flipV="1">
            <a:off x="2746105" y="4094764"/>
            <a:ext cx="601609" cy="77128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71">
            <a:extLst>
              <a:ext uri="{FF2B5EF4-FFF2-40B4-BE49-F238E27FC236}">
                <a16:creationId xmlns:a16="http://schemas.microsoft.com/office/drawing/2014/main" id="{5BA7F120-9958-6543-9753-E0A4B7B38E3F}"/>
              </a:ext>
            </a:extLst>
          </p:cNvPr>
          <p:cNvCxnSpPr>
            <a:cxnSpLocks noChangeAspect="1"/>
            <a:stCxn id="7" idx="4"/>
            <a:endCxn id="4" idx="0"/>
          </p:cNvCxnSpPr>
          <p:nvPr/>
        </p:nvCxnSpPr>
        <p:spPr>
          <a:xfrm flipV="1">
            <a:off x="2444457" y="4140876"/>
            <a:ext cx="190324" cy="79827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72">
            <a:extLst>
              <a:ext uri="{FF2B5EF4-FFF2-40B4-BE49-F238E27FC236}">
                <a16:creationId xmlns:a16="http://schemas.microsoft.com/office/drawing/2014/main" id="{96AC76A2-6F68-BC47-A197-E1516BC8F8C5}"/>
              </a:ext>
            </a:extLst>
          </p:cNvPr>
          <p:cNvCxnSpPr>
            <a:cxnSpLocks noChangeAspect="1"/>
            <a:stCxn id="5" idx="4"/>
            <a:endCxn id="6" idx="1"/>
          </p:cNvCxnSpPr>
          <p:nvPr/>
        </p:nvCxnSpPr>
        <p:spPr>
          <a:xfrm flipH="1" flipV="1">
            <a:off x="3459038" y="5134806"/>
            <a:ext cx="772411" cy="66810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73">
            <a:extLst>
              <a:ext uri="{FF2B5EF4-FFF2-40B4-BE49-F238E27FC236}">
                <a16:creationId xmlns:a16="http://schemas.microsoft.com/office/drawing/2014/main" id="{8654BBA5-590C-3B4E-B89B-84869A4E8240}"/>
              </a:ext>
            </a:extLst>
          </p:cNvPr>
          <p:cNvCxnSpPr>
            <a:cxnSpLocks noChangeAspect="1"/>
            <a:stCxn id="11" idx="4"/>
            <a:endCxn id="7" idx="0"/>
          </p:cNvCxnSpPr>
          <p:nvPr/>
        </p:nvCxnSpPr>
        <p:spPr>
          <a:xfrm flipH="1" flipV="1">
            <a:off x="2444457" y="5254022"/>
            <a:ext cx="706661" cy="54889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74">
            <a:extLst>
              <a:ext uri="{FF2B5EF4-FFF2-40B4-BE49-F238E27FC236}">
                <a16:creationId xmlns:a16="http://schemas.microsoft.com/office/drawing/2014/main" id="{159CE6AA-366B-E44C-BD97-2EBA37FDC1FB}"/>
              </a:ext>
            </a:extLst>
          </p:cNvPr>
          <p:cNvCxnSpPr>
            <a:cxnSpLocks noChangeAspect="1"/>
            <a:stCxn id="10" idx="4"/>
            <a:endCxn id="7" idx="0"/>
          </p:cNvCxnSpPr>
          <p:nvPr/>
        </p:nvCxnSpPr>
        <p:spPr>
          <a:xfrm flipV="1">
            <a:off x="2287022" y="5254022"/>
            <a:ext cx="157435" cy="54889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76">
            <a:extLst>
              <a:ext uri="{FF2B5EF4-FFF2-40B4-BE49-F238E27FC236}">
                <a16:creationId xmlns:a16="http://schemas.microsoft.com/office/drawing/2014/main" id="{C6DE4166-B497-8B46-AFCD-84A95F98106F}"/>
              </a:ext>
            </a:extLst>
          </p:cNvPr>
          <p:cNvCxnSpPr>
            <a:cxnSpLocks noChangeAspect="1"/>
            <a:stCxn id="11" idx="4"/>
            <a:endCxn id="6" idx="0"/>
          </p:cNvCxnSpPr>
          <p:nvPr/>
        </p:nvCxnSpPr>
        <p:spPr>
          <a:xfrm flipV="1">
            <a:off x="3151118" y="5180918"/>
            <a:ext cx="196596" cy="62199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椭圆 22">
            <a:extLst>
              <a:ext uri="{FF2B5EF4-FFF2-40B4-BE49-F238E27FC236}">
                <a16:creationId xmlns:a16="http://schemas.microsoft.com/office/drawing/2014/main" id="{ABCE1A9F-137E-E44B-82B3-BAD0A15CD29A}"/>
              </a:ext>
            </a:extLst>
          </p:cNvPr>
          <p:cNvSpPr>
            <a:spLocks noChangeAspect="1"/>
          </p:cNvSpPr>
          <p:nvPr/>
        </p:nvSpPr>
        <p:spPr>
          <a:xfrm rot="10800000">
            <a:off x="1013463" y="5802916"/>
            <a:ext cx="314871" cy="3148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直接箭头连接符 91">
            <a:extLst>
              <a:ext uri="{FF2B5EF4-FFF2-40B4-BE49-F238E27FC236}">
                <a16:creationId xmlns:a16="http://schemas.microsoft.com/office/drawing/2014/main" id="{757C2427-65E2-A546-874A-7FEED29876E6}"/>
              </a:ext>
            </a:extLst>
          </p:cNvPr>
          <p:cNvCxnSpPr>
            <a:cxnSpLocks/>
            <a:stCxn id="23" idx="3"/>
            <a:endCxn id="7" idx="7"/>
          </p:cNvCxnSpPr>
          <p:nvPr/>
        </p:nvCxnSpPr>
        <p:spPr>
          <a:xfrm flipV="1">
            <a:off x="1282222" y="5207910"/>
            <a:ext cx="1050912" cy="64111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椭圆 43">
            <a:extLst>
              <a:ext uri="{FF2B5EF4-FFF2-40B4-BE49-F238E27FC236}">
                <a16:creationId xmlns:a16="http://schemas.microsoft.com/office/drawing/2014/main" id="{8E8FDEA4-A0B3-E343-879E-C91F4F04A1C1}"/>
              </a:ext>
            </a:extLst>
          </p:cNvPr>
          <p:cNvSpPr>
            <a:spLocks noChangeAspect="1"/>
          </p:cNvSpPr>
          <p:nvPr/>
        </p:nvSpPr>
        <p:spPr>
          <a:xfrm rot="10800000">
            <a:off x="1448259" y="4939150"/>
            <a:ext cx="314871" cy="3148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直接箭头连接符 71">
            <a:extLst>
              <a:ext uri="{FF2B5EF4-FFF2-40B4-BE49-F238E27FC236}">
                <a16:creationId xmlns:a16="http://schemas.microsoft.com/office/drawing/2014/main" id="{C7C64BCD-9131-7B48-B7F1-64E6EDBBBCCE}"/>
              </a:ext>
            </a:extLst>
          </p:cNvPr>
          <p:cNvCxnSpPr>
            <a:cxnSpLocks noChangeAspect="1"/>
            <a:stCxn id="44" idx="3"/>
            <a:endCxn id="4" idx="7"/>
          </p:cNvCxnSpPr>
          <p:nvPr/>
        </p:nvCxnSpPr>
        <p:spPr>
          <a:xfrm flipV="1">
            <a:off x="1717018" y="4094764"/>
            <a:ext cx="806440" cy="89049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箭头连接符 76">
            <a:extLst>
              <a:ext uri="{FF2B5EF4-FFF2-40B4-BE49-F238E27FC236}">
                <a16:creationId xmlns:a16="http://schemas.microsoft.com/office/drawing/2014/main" id="{A6C40BD0-1677-3343-8E00-3DE7202406AF}"/>
              </a:ext>
            </a:extLst>
          </p:cNvPr>
          <p:cNvCxnSpPr>
            <a:cxnSpLocks noChangeAspect="1"/>
            <a:stCxn id="10" idx="4"/>
            <a:endCxn id="6" idx="0"/>
          </p:cNvCxnSpPr>
          <p:nvPr/>
        </p:nvCxnSpPr>
        <p:spPr>
          <a:xfrm flipV="1">
            <a:off x="2287022" y="5180918"/>
            <a:ext cx="1060692" cy="62199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图片 28">
            <a:extLst>
              <a:ext uri="{FF2B5EF4-FFF2-40B4-BE49-F238E27FC236}">
                <a16:creationId xmlns:a16="http://schemas.microsoft.com/office/drawing/2014/main" id="{59F9E826-D338-463A-B96F-AA91A63768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257" y="5939851"/>
            <a:ext cx="288032" cy="644144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0555A989-9004-48BE-9E1B-42BE6E4CD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626" y="4727381"/>
            <a:ext cx="288032" cy="644144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1AEC786D-D96C-4FE9-9032-3E68550199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9672" y="5939851"/>
            <a:ext cx="288032" cy="644144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5090090D-D72F-4210-857B-EB0594D9CE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4782" y="5960352"/>
            <a:ext cx="288032" cy="644144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86420F30-6BC4-4B66-B976-37E5F2A9A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8273" y="5960352"/>
            <a:ext cx="288032" cy="644144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5B2A9C4B-7B90-4043-B732-7A27D94301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2569" y="4569946"/>
            <a:ext cx="288032" cy="644144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2FA65C2C-0E1D-4EC0-A825-FC97582325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130" y="4499179"/>
            <a:ext cx="288032" cy="644144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041055B8-7FFA-4760-B816-7E95A4EEFE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9912" y="3615256"/>
            <a:ext cx="288032" cy="644144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ADBA9C1D-71CC-4281-8C91-99E3C309F91B}"/>
              </a:ext>
            </a:extLst>
          </p:cNvPr>
          <p:cNvSpPr/>
          <p:nvPr/>
        </p:nvSpPr>
        <p:spPr>
          <a:xfrm>
            <a:off x="1415726" y="2697980"/>
            <a:ext cx="2438109" cy="30547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ReLU</a:t>
            </a:r>
            <a:endParaRPr lang="zh-CN" altLang="en-US" sz="1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21746F0-3F3F-4703-AE44-1909F1915398}"/>
              </a:ext>
            </a:extLst>
          </p:cNvPr>
          <p:cNvSpPr/>
          <p:nvPr/>
        </p:nvSpPr>
        <p:spPr>
          <a:xfrm>
            <a:off x="1986714" y="2062176"/>
            <a:ext cx="1296133" cy="30547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ReLU</a:t>
            </a:r>
            <a:endParaRPr lang="zh-CN" altLang="en-US" sz="1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E3B4BDF7-B78B-4222-8D4B-77F916FBEA05}"/>
              </a:ext>
            </a:extLst>
          </p:cNvPr>
          <p:cNvCxnSpPr>
            <a:stCxn id="4" idx="4"/>
            <a:endCxn id="20" idx="2"/>
          </p:cNvCxnSpPr>
          <p:nvPr/>
        </p:nvCxnSpPr>
        <p:spPr>
          <a:xfrm flipV="1">
            <a:off x="2634781" y="3003457"/>
            <a:ext cx="0" cy="82254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直接箭头连接符 48">
            <a:extLst>
              <a:ext uri="{FF2B5EF4-FFF2-40B4-BE49-F238E27FC236}">
                <a16:creationId xmlns:a16="http://schemas.microsoft.com/office/drawing/2014/main" id="{A439A112-278E-4BC9-B8DB-7E4B5863B7DF}"/>
              </a:ext>
            </a:extLst>
          </p:cNvPr>
          <p:cNvCxnSpPr>
            <a:cxnSpLocks/>
            <a:stCxn id="20" idx="0"/>
            <a:endCxn id="21" idx="2"/>
          </p:cNvCxnSpPr>
          <p:nvPr/>
        </p:nvCxnSpPr>
        <p:spPr>
          <a:xfrm flipV="1">
            <a:off x="2634781" y="2367653"/>
            <a:ext cx="0" cy="33032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直接箭头连接符 51">
            <a:extLst>
              <a:ext uri="{FF2B5EF4-FFF2-40B4-BE49-F238E27FC236}">
                <a16:creationId xmlns:a16="http://schemas.microsoft.com/office/drawing/2014/main" id="{CC0C58D5-D2F0-4142-82E8-26CB936EEB55}"/>
              </a:ext>
            </a:extLst>
          </p:cNvPr>
          <p:cNvCxnSpPr>
            <a:cxnSpLocks/>
            <a:stCxn id="21" idx="0"/>
          </p:cNvCxnSpPr>
          <p:nvPr/>
        </p:nvCxnSpPr>
        <p:spPr>
          <a:xfrm flipH="1" flipV="1">
            <a:off x="2634780" y="1644310"/>
            <a:ext cx="1" cy="41786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文本框 58">
            <a:extLst>
              <a:ext uri="{FF2B5EF4-FFF2-40B4-BE49-F238E27FC236}">
                <a16:creationId xmlns:a16="http://schemas.microsoft.com/office/drawing/2014/main" id="{FF367641-6958-49DD-A873-5A88A91E5F94}"/>
              </a:ext>
            </a:extLst>
          </p:cNvPr>
          <p:cNvSpPr txBox="1"/>
          <p:nvPr/>
        </p:nvSpPr>
        <p:spPr>
          <a:xfrm>
            <a:off x="2233813" y="1262760"/>
            <a:ext cx="154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0" dirty="0"/>
              <a:t>Predict</a:t>
            </a:r>
            <a:endParaRPr lang="zh-CN" altLang="en-US" sz="2000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1" name="文本框 70">
                <a:extLst>
                  <a:ext uri="{FF2B5EF4-FFF2-40B4-BE49-F238E27FC236}">
                    <a16:creationId xmlns:a16="http://schemas.microsoft.com/office/drawing/2014/main" id="{01878005-9010-4E22-BF6B-0C75566A6AE2}"/>
                  </a:ext>
                </a:extLst>
              </p:cNvPr>
              <p:cNvSpPr txBox="1"/>
              <p:nvPr/>
            </p:nvSpPr>
            <p:spPr>
              <a:xfrm>
                <a:off x="5717814" y="4442300"/>
                <a:ext cx="3297392" cy="913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400" kern="0" dirty="0">
                    <a:latin typeface="Cambria Math" panose="02040503050406030204" pitchFamily="18" charset="0"/>
                  </a:rPr>
                  <a:t>Generalized PageRank</a:t>
                </a:r>
                <a:r>
                  <a:rPr kumimoji="1" lang="en-US" altLang="zh-CN" sz="1400" b="0" kern="0" dirty="0">
                    <a:latin typeface="Cambria Math" panose="02040503050406030204" pitchFamily="18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1400" kern="0">
                          <a:latin typeface="Cambria Math" panose="02040503050406030204" pitchFamily="18" charset="0"/>
                        </a:rPr>
                        <m:t>𝐏</m:t>
                      </m:r>
                      <m:r>
                        <a:rPr kumimoji="1" lang="en-US" altLang="zh-CN" sz="1400" i="1" ker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kumimoji="1" lang="en-US" altLang="zh-CN" sz="1400" b="0" i="1" ker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zh-CN" altLang="en-US" sz="1400" b="0" i="1" kern="0">
                              <a:latin typeface="Cambria Math" panose="02040503050406030204" pitchFamily="18" charset="0"/>
                            </a:rPr>
                            <m:t>𝓁</m:t>
                          </m:r>
                          <m:r>
                            <a:rPr kumimoji="1" lang="en-US" altLang="zh-CN" sz="1400" b="0" i="1" ker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CN" sz="1400" b="0" i="1" kern="0">
                              <a:latin typeface="Cambria Math" panose="02040503050406030204" pitchFamily="18" charset="0"/>
                            </a:rPr>
                            <m:t>𝐿</m:t>
                          </m:r>
                        </m:sup>
                        <m:e>
                          <m:sSub>
                            <m:sSubPr>
                              <m:ctrlPr>
                                <a:rPr kumimoji="1" lang="en-US" altLang="zh-CN" sz="1400" b="0" i="1" ker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400" b="0" i="1" ker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m:rPr>
                                  <m:brk m:alnAt="23"/>
                                </m:rPr>
                                <a:rPr kumimoji="1" lang="zh-CN" altLang="en-US" sz="1400" b="0" i="1" kern="0">
                                  <a:latin typeface="Cambria Math" panose="02040503050406030204" pitchFamily="18" charset="0"/>
                                </a:rPr>
                                <m:t>𝓁</m:t>
                              </m:r>
                            </m:sub>
                          </m:sSub>
                          <m:sSup>
                            <m:sSupPr>
                              <m:ctrlPr>
                                <a:rPr kumimoji="1" lang="en-US" altLang="zh-CN" sz="1400" b="0" i="1" ker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400" kern="0"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p>
                              <m:r>
                                <a:rPr kumimoji="1" lang="en-US" altLang="zh-CN" sz="1400" b="0" i="1" ker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brk m:alnAt="23"/>
                                </m:rPr>
                                <a:rPr kumimoji="1" lang="zh-CN" altLang="en-US" sz="1400" b="0" i="1" kern="0">
                                  <a:latin typeface="Cambria Math" panose="02040503050406030204" pitchFamily="18" charset="0"/>
                                </a:rPr>
                                <m:t>𝓁</m:t>
                              </m:r>
                              <m:r>
                                <a:rPr kumimoji="1" lang="en-US" altLang="zh-CN" sz="1400" b="0" i="1" ker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  <m:r>
                            <a:rPr kumimoji="1" lang="en-US" altLang="zh-CN" sz="1400" b="0" i="1" kern="0">
                              <a:latin typeface="Cambria Math" panose="02040503050406030204" pitchFamily="18" charset="0"/>
                            </a:rPr>
                            <m:t>=</m:t>
                          </m:r>
                          <m:nary>
                            <m:naryPr>
                              <m:chr m:val="∑"/>
                              <m:ctrlPr>
                                <a:rPr kumimoji="1" lang="en-US" altLang="zh-CN" sz="1400" b="0" i="1" ker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kumimoji="1" lang="zh-CN" altLang="en-US" sz="1400" b="0" i="1" kern="0">
                                  <a:latin typeface="Cambria Math" panose="02040503050406030204" pitchFamily="18" charset="0"/>
                                </a:rPr>
                                <m:t>𝓁</m:t>
                              </m:r>
                              <m:r>
                                <a:rPr kumimoji="1" lang="en-US" altLang="zh-CN" sz="1400" b="0" i="1" ker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kumimoji="1" lang="en-US" altLang="zh-CN" sz="1400" b="0" i="1" ker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kumimoji="1" lang="en-US" altLang="zh-CN" sz="1400" b="0" i="1" ker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400" b="0" i="1" ker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m:rPr>
                                      <m:brk m:alnAt="23"/>
                                    </m:rPr>
                                    <a:rPr kumimoji="1" lang="zh-CN" altLang="en-US" sz="1400" b="0" i="1" kern="0">
                                      <a:latin typeface="Cambria Math" panose="02040503050406030204" pitchFamily="18" charset="0"/>
                                    </a:rPr>
                                    <m:t>𝓁</m:t>
                                  </m:r>
                                </m:sub>
                              </m:sSub>
                            </m:e>
                          </m:nary>
                          <m:sSup>
                            <m:sSupPr>
                              <m:ctrlPr>
                                <a:rPr kumimoji="1" lang="en-US" altLang="zh-CN" sz="1400" b="0" i="1" ker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1" lang="en-US" altLang="zh-CN" sz="1400" b="0" i="1" ker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kumimoji="1" lang="en-US" altLang="zh-CN" sz="1400" b="0" i="1" ker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CN" sz="1400" kern="0">
                                          <a:latin typeface="Cambria Math" panose="02040503050406030204" pitchFamily="18" charset="0"/>
                                        </a:rPr>
                                        <m:t>𝐃</m:t>
                                      </m:r>
                                    </m:e>
                                    <m:sup>
                                      <m:r>
                                        <a:rPr kumimoji="1" lang="en-US" altLang="zh-CN" sz="1400" b="0" i="1" ker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  <m:r>
                                        <a:rPr kumimoji="1" lang="en-US" altLang="zh-CN" sz="1400" b="0" i="1" ker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p>
                                  <m:r>
                                    <a:rPr kumimoji="1" lang="en-US" altLang="zh-CN" sz="1400" kern="0">
                                      <a:latin typeface="Cambria Math" panose="02040503050406030204" pitchFamily="18" charset="0"/>
                                    </a:rPr>
                                    <m:t>𝐀</m:t>
                                  </m:r>
                                  <m:sSup>
                                    <m:sSupPr>
                                      <m:ctrlPr>
                                        <a:rPr kumimoji="1" lang="en-US" altLang="zh-CN" sz="1400" b="0" i="1" ker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CN" sz="1400" kern="0">
                                          <a:latin typeface="Cambria Math" panose="02040503050406030204" pitchFamily="18" charset="0"/>
                                        </a:rPr>
                                        <m:t>𝐃</m:t>
                                      </m:r>
                                    </m:e>
                                    <m:sup>
                                      <m:r>
                                        <a:rPr kumimoji="1" lang="en-US" altLang="zh-CN" sz="1400" b="0" i="1" ker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CN" sz="1400" b="0" i="1" ker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m:rPr>
                                  <m:brk m:alnAt="23"/>
                                </m:rPr>
                                <a:rPr kumimoji="1" lang="zh-CN" altLang="en-US" sz="1400" b="0" i="1" kern="0">
                                  <a:latin typeface="Cambria Math" panose="02040503050406030204" pitchFamily="18" charset="0"/>
                                </a:rPr>
                                <m:t>𝓁</m:t>
                              </m:r>
                            </m:sup>
                          </m:sSup>
                          <m:r>
                            <a:rPr kumimoji="1" lang="en-US" altLang="zh-CN" sz="1400" kern="0">
                              <a:latin typeface="Cambria Math" panose="02040503050406030204" pitchFamily="18" charset="0"/>
                            </a:rPr>
                            <m:t>𝐗</m:t>
                          </m:r>
                        </m:e>
                      </m:nary>
                    </m:oMath>
                  </m:oMathPara>
                </a14:m>
                <a:endParaRPr kumimoji="1" lang="zh-CN" altLang="en-US" sz="1800" dirty="0">
                  <a:latin typeface="Corbel" panose="020B0503020204020204" pitchFamily="34" charset="0"/>
                </a:endParaRPr>
              </a:p>
            </p:txBody>
          </p:sp>
        </mc:Choice>
        <mc:Fallback>
          <p:sp>
            <p:nvSpPr>
              <p:cNvPr id="71" name="文本框 70">
                <a:extLst>
                  <a:ext uri="{FF2B5EF4-FFF2-40B4-BE49-F238E27FC236}">
                    <a16:creationId xmlns:a16="http://schemas.microsoft.com/office/drawing/2014/main" id="{01878005-9010-4E22-BF6B-0C75566A6A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7814" y="4442300"/>
                <a:ext cx="3297392" cy="913776"/>
              </a:xfrm>
              <a:prstGeom prst="rect">
                <a:avLst/>
              </a:prstGeom>
              <a:blipFill>
                <a:blip r:embed="rId4"/>
                <a:stretch>
                  <a:fillRect l="-555" t="-2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直线连接符 113">
            <a:extLst>
              <a:ext uri="{FF2B5EF4-FFF2-40B4-BE49-F238E27FC236}">
                <a16:creationId xmlns:a16="http://schemas.microsoft.com/office/drawing/2014/main" id="{1B0EABE0-BA95-4003-9655-CAAD53B04AF1}"/>
              </a:ext>
            </a:extLst>
          </p:cNvPr>
          <p:cNvCxnSpPr/>
          <p:nvPr/>
        </p:nvCxnSpPr>
        <p:spPr>
          <a:xfrm>
            <a:off x="4824247" y="3615256"/>
            <a:ext cx="407839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直线连接符 114">
            <a:extLst>
              <a:ext uri="{FF2B5EF4-FFF2-40B4-BE49-F238E27FC236}">
                <a16:creationId xmlns:a16="http://schemas.microsoft.com/office/drawing/2014/main" id="{866744D1-B6A8-4391-8BF0-84AAA2450AE1}"/>
              </a:ext>
            </a:extLst>
          </p:cNvPr>
          <p:cNvCxnSpPr/>
          <p:nvPr/>
        </p:nvCxnSpPr>
        <p:spPr>
          <a:xfrm>
            <a:off x="4824247" y="6249453"/>
            <a:ext cx="407839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直线箭头连接符 116">
            <a:extLst>
              <a:ext uri="{FF2B5EF4-FFF2-40B4-BE49-F238E27FC236}">
                <a16:creationId xmlns:a16="http://schemas.microsoft.com/office/drawing/2014/main" id="{2EB80F93-D59E-487A-B217-797E1726F765}"/>
              </a:ext>
            </a:extLst>
          </p:cNvPr>
          <p:cNvCxnSpPr>
            <a:cxnSpLocks/>
          </p:cNvCxnSpPr>
          <p:nvPr/>
        </p:nvCxnSpPr>
        <p:spPr>
          <a:xfrm>
            <a:off x="5051976" y="5143323"/>
            <a:ext cx="0" cy="1106130"/>
          </a:xfrm>
          <a:prstGeom prst="straightConnector1">
            <a:avLst/>
          </a:prstGeom>
          <a:ln w="28575">
            <a:solidFill>
              <a:schemeClr val="tx1"/>
            </a:solidFill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直线箭头连接符 118">
            <a:extLst>
              <a:ext uri="{FF2B5EF4-FFF2-40B4-BE49-F238E27FC236}">
                <a16:creationId xmlns:a16="http://schemas.microsoft.com/office/drawing/2014/main" id="{431CD8C1-017A-4E7B-8BA7-01BA57A3C18B}"/>
              </a:ext>
            </a:extLst>
          </p:cNvPr>
          <p:cNvCxnSpPr>
            <a:cxnSpLocks/>
          </p:cNvCxnSpPr>
          <p:nvPr/>
        </p:nvCxnSpPr>
        <p:spPr>
          <a:xfrm flipV="1">
            <a:off x="5051976" y="3717032"/>
            <a:ext cx="0" cy="727953"/>
          </a:xfrm>
          <a:prstGeom prst="straightConnector1">
            <a:avLst/>
          </a:prstGeom>
          <a:ln w="28575">
            <a:solidFill>
              <a:schemeClr val="tx1"/>
            </a:solidFill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6" name="矩形 75">
            <a:extLst>
              <a:ext uri="{FF2B5EF4-FFF2-40B4-BE49-F238E27FC236}">
                <a16:creationId xmlns:a16="http://schemas.microsoft.com/office/drawing/2014/main" id="{C23E7AE9-80BB-497D-8AB1-234F83E383C3}"/>
              </a:ext>
            </a:extLst>
          </p:cNvPr>
          <p:cNvSpPr/>
          <p:nvPr/>
        </p:nvSpPr>
        <p:spPr>
          <a:xfrm>
            <a:off x="4231449" y="4442300"/>
            <a:ext cx="15504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dirty="0">
                <a:solidFill>
                  <a:srgbClr val="C00000"/>
                </a:solidFill>
                <a:latin typeface="Candara" panose="020E0502030303020204" pitchFamily="34" charset="0"/>
              </a:rPr>
              <a:t>feature</a:t>
            </a:r>
          </a:p>
          <a:p>
            <a:pPr algn="ctr"/>
            <a:r>
              <a:rPr lang="en-US" altLang="zh-CN" sz="2000" dirty="0">
                <a:solidFill>
                  <a:srgbClr val="C00000"/>
                </a:solidFill>
                <a:latin typeface="Candara" panose="020E0502030303020204" pitchFamily="34" charset="0"/>
              </a:rPr>
              <a:t>propagation</a:t>
            </a:r>
            <a:endParaRPr lang="zh-CN" altLang="en-US" sz="2000" dirty="0"/>
          </a:p>
        </p:txBody>
      </p:sp>
      <p:cxnSp>
        <p:nvCxnSpPr>
          <p:cNvPr id="77" name="直线箭头连接符 126">
            <a:extLst>
              <a:ext uri="{FF2B5EF4-FFF2-40B4-BE49-F238E27FC236}">
                <a16:creationId xmlns:a16="http://schemas.microsoft.com/office/drawing/2014/main" id="{457C4645-225C-4316-891B-4E8FC1CF2387}"/>
              </a:ext>
            </a:extLst>
          </p:cNvPr>
          <p:cNvCxnSpPr>
            <a:cxnSpLocks/>
          </p:cNvCxnSpPr>
          <p:nvPr/>
        </p:nvCxnSpPr>
        <p:spPr>
          <a:xfrm>
            <a:off x="5031254" y="2701493"/>
            <a:ext cx="0" cy="838599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直线箭头连接符 127">
            <a:extLst>
              <a:ext uri="{FF2B5EF4-FFF2-40B4-BE49-F238E27FC236}">
                <a16:creationId xmlns:a16="http://schemas.microsoft.com/office/drawing/2014/main" id="{CBF26101-D63B-4BE3-8D89-2B2DE9F43BB8}"/>
              </a:ext>
            </a:extLst>
          </p:cNvPr>
          <p:cNvCxnSpPr>
            <a:cxnSpLocks/>
          </p:cNvCxnSpPr>
          <p:nvPr/>
        </p:nvCxnSpPr>
        <p:spPr>
          <a:xfrm flipV="1">
            <a:off x="5028167" y="1484784"/>
            <a:ext cx="3085" cy="745005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9" name="矩形 78">
            <a:extLst>
              <a:ext uri="{FF2B5EF4-FFF2-40B4-BE49-F238E27FC236}">
                <a16:creationId xmlns:a16="http://schemas.microsoft.com/office/drawing/2014/main" id="{BFD5D913-A875-4644-9962-8EA08F976A06}"/>
              </a:ext>
            </a:extLst>
          </p:cNvPr>
          <p:cNvSpPr/>
          <p:nvPr/>
        </p:nvSpPr>
        <p:spPr>
          <a:xfrm>
            <a:off x="4066204" y="2271218"/>
            <a:ext cx="19239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85000"/>
                  </a:schemeClr>
                </a:solidFill>
                <a:latin typeface="Candara" panose="020E0502030303020204" pitchFamily="34" charset="0"/>
              </a:rPr>
              <a:t>transformation</a:t>
            </a:r>
            <a:endParaRPr lang="zh-CN" altLang="en-US" sz="2000" dirty="0">
              <a:solidFill>
                <a:schemeClr val="bg1">
                  <a:lumMod val="85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0" name="文本框 79">
                <a:extLst>
                  <a:ext uri="{FF2B5EF4-FFF2-40B4-BE49-F238E27FC236}">
                    <a16:creationId xmlns:a16="http://schemas.microsoft.com/office/drawing/2014/main" id="{FC7A6219-666F-4304-A099-6B59AAC6F35E}"/>
                  </a:ext>
                </a:extLst>
              </p:cNvPr>
              <p:cNvSpPr txBox="1"/>
              <p:nvPr/>
            </p:nvSpPr>
            <p:spPr>
              <a:xfrm>
                <a:off x="5618581" y="2548621"/>
                <a:ext cx="3297392" cy="669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800" dirty="0">
                    <a:solidFill>
                      <a:schemeClr val="bg1">
                        <a:lumMod val="85000"/>
                      </a:schemeClr>
                    </a:solidFill>
                    <a:latin typeface="Corbel" panose="020B0503020204020204" pitchFamily="34" charset="0"/>
                  </a:rPr>
                  <a:t>Optimal</a:t>
                </a:r>
                <a:r>
                  <a:rPr kumimoji="1" lang="en-US" altLang="zh-CN" sz="1800" b="0" dirty="0">
                    <a:solidFill>
                      <a:schemeClr val="bg1">
                        <a:lumMod val="85000"/>
                      </a:schemeClr>
                    </a:solidFill>
                    <a:latin typeface="Corbel" panose="020B0503020204020204" pitchFamily="34" charset="0"/>
                  </a:rPr>
                  <a:t> train time </a:t>
                </a:r>
                <a14:m>
                  <m:oMath xmlns:m="http://schemas.openxmlformats.org/officeDocument/2006/math">
                    <m:r>
                      <a:rPr kumimoji="1" lang="en-US" altLang="zh-CN" sz="1800" b="0" i="1" smtClean="0"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kumimoji="1" lang="en-US" altLang="zh-CN" sz="1800" b="0" i="1" smtClean="0">
                            <a:solidFill>
                              <a:schemeClr val="bg1">
                                <a:lumMod val="8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1800" b="0" i="1" smtClean="0">
                            <a:solidFill>
                              <a:schemeClr val="bg1">
                                <a:lumMod val="8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𝐿𝑛</m:t>
                        </m:r>
                        <m:sSup>
                          <m:sSupPr>
                            <m:ctrlPr>
                              <a:rPr kumimoji="1" lang="en-US" altLang="zh-CN" sz="1800" b="0" i="1" smtClean="0">
                                <a:solidFill>
                                  <a:schemeClr val="bg1">
                                    <a:lumMod val="8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1800" b="0" i="1" smtClean="0">
                                <a:solidFill>
                                  <a:schemeClr val="bg1">
                                    <a:lumMod val="8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p>
                            <m:r>
                              <a:rPr kumimoji="1" lang="en-US" altLang="zh-CN" sz="1800" b="0" i="1" smtClean="0">
                                <a:solidFill>
                                  <a:schemeClr val="bg1">
                                    <a:lumMod val="8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kumimoji="1" lang="en-US" altLang="zh-CN" sz="1800" b="0" i="0" smtClean="0"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kumimoji="1" lang="en-US" altLang="zh-CN" sz="1800" b="0" dirty="0">
                  <a:solidFill>
                    <a:schemeClr val="bg1">
                      <a:lumMod val="85000"/>
                    </a:schemeClr>
                  </a:solidFill>
                  <a:latin typeface="Corbel" panose="020B0503020204020204" pitchFamily="34" charset="0"/>
                </a:endParaRPr>
              </a:p>
              <a:p>
                <a:r>
                  <a:rPr kumimoji="1" lang="en-US" altLang="zh-CN" sz="1800" b="0" dirty="0">
                    <a:solidFill>
                      <a:schemeClr val="bg1">
                        <a:lumMod val="85000"/>
                      </a:schemeClr>
                    </a:solidFill>
                    <a:latin typeface="Corbel" panose="020B0503020204020204" pitchFamily="34" charset="0"/>
                  </a:rPr>
                  <a:t>Trivially to construct </a:t>
                </a:r>
                <a:r>
                  <a:rPr kumimoji="1" lang="en-US" altLang="zh-CN" sz="1800" dirty="0">
                    <a:solidFill>
                      <a:schemeClr val="bg1">
                        <a:lumMod val="85000"/>
                      </a:schemeClr>
                    </a:solidFill>
                    <a:latin typeface="Corbel" panose="020B0503020204020204" pitchFamily="34" charset="0"/>
                  </a:rPr>
                  <a:t>mini-batch</a:t>
                </a:r>
                <a:r>
                  <a:rPr lang="en-US" altLang="zh-CN" sz="1800" b="0" dirty="0">
                    <a:solidFill>
                      <a:schemeClr val="bg1">
                        <a:lumMod val="85000"/>
                      </a:schemeClr>
                    </a:solidFill>
                    <a:latin typeface="Candara" panose="020E0502030303020204" pitchFamily="34" charset="0"/>
                  </a:rPr>
                  <a:t>.</a:t>
                </a:r>
                <a:endParaRPr kumimoji="1" lang="zh-CN" altLang="en-US" sz="1800" b="0" dirty="0">
                  <a:solidFill>
                    <a:schemeClr val="bg1">
                      <a:lumMod val="85000"/>
                    </a:schemeClr>
                  </a:solidFill>
                  <a:latin typeface="Corbel" panose="020B0503020204020204" pitchFamily="34" charset="0"/>
                </a:endParaRPr>
              </a:p>
            </p:txBody>
          </p:sp>
        </mc:Choice>
        <mc:Fallback>
          <p:sp>
            <p:nvSpPr>
              <p:cNvPr id="80" name="文本框 79">
                <a:extLst>
                  <a:ext uri="{FF2B5EF4-FFF2-40B4-BE49-F238E27FC236}">
                    <a16:creationId xmlns:a16="http://schemas.microsoft.com/office/drawing/2014/main" id="{FC7A6219-666F-4304-A099-6B59AAC6F3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8581" y="2548621"/>
                <a:ext cx="3297392" cy="669992"/>
              </a:xfrm>
              <a:prstGeom prst="rect">
                <a:avLst/>
              </a:prstGeom>
              <a:blipFill>
                <a:blip r:embed="rId5"/>
                <a:stretch>
                  <a:fillRect l="-1664" t="-4545" r="-924" b="-1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2" name="标题 1">
            <a:extLst>
              <a:ext uri="{FF2B5EF4-FFF2-40B4-BE49-F238E27FC236}">
                <a16:creationId xmlns:a16="http://schemas.microsoft.com/office/drawing/2014/main" id="{A9E0437A-7606-480F-A596-CA3C5EDE7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5" y="105975"/>
            <a:ext cx="7929586" cy="1128712"/>
          </a:xfrm>
        </p:spPr>
        <p:txBody>
          <a:bodyPr/>
          <a:lstStyle/>
          <a:p>
            <a:r>
              <a:rPr lang="en-US" altLang="zh-CN" sz="2400" dirty="0">
                <a:solidFill>
                  <a:srgbClr val="FF0000"/>
                </a:solidFill>
              </a:rPr>
              <a:t>G</a:t>
            </a:r>
            <a:r>
              <a:rPr lang="en-US" altLang="zh-CN" sz="2400" dirty="0"/>
              <a:t>raph Neural Networks via </a:t>
            </a:r>
            <a:r>
              <a:rPr lang="en-US" altLang="zh-CN" sz="2400" dirty="0">
                <a:solidFill>
                  <a:srgbClr val="FF0000"/>
                </a:solidFill>
              </a:rPr>
              <a:t>B</a:t>
            </a:r>
            <a:r>
              <a:rPr lang="en-US" altLang="zh-CN" sz="2400" dirty="0"/>
              <a:t>idirectional </a:t>
            </a:r>
            <a:r>
              <a:rPr lang="en-US" altLang="zh-CN" sz="2400" dirty="0">
                <a:solidFill>
                  <a:srgbClr val="FF0000"/>
                </a:solidFill>
              </a:rPr>
              <a:t>P</a:t>
            </a:r>
            <a:r>
              <a:rPr lang="en-US" altLang="zh-CN" sz="2400" dirty="0"/>
              <a:t>ropagation</a:t>
            </a:r>
            <a:endParaRPr lang="zh-CN" alt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C0733783-7567-4486-97CA-3E50D682CACC}"/>
                  </a:ext>
                </a:extLst>
              </p:cNvPr>
              <p:cNvSpPr txBox="1"/>
              <p:nvPr/>
            </p:nvSpPr>
            <p:spPr>
              <a:xfrm>
                <a:off x="5491238" y="5617430"/>
                <a:ext cx="3709059" cy="5935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600" dirty="0"/>
                  <a:t>e.g.       </a:t>
                </a:r>
                <a:r>
                  <a:rPr kumimoji="1" lang="en-US" altLang="zh-CN" sz="1600" dirty="0">
                    <a:ea typeface="Cambria Math" panose="02040503050406030204" pitchFamily="18" charset="0"/>
                  </a:rPr>
                  <a:t>SGC:  </a:t>
                </a:r>
                <a14:m>
                  <m:oMath xmlns:m="http://schemas.openxmlformats.org/officeDocument/2006/math">
                    <m:r>
                      <a:rPr kumimoji="1" lang="en-US" altLang="zh-CN" sz="160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kumimoji="1" lang="en-US" altLang="zh-CN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16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kumimoji="1" lang="zh-CN" altLang="en-US" sz="1600" b="0" i="1" smtClean="0">
                            <a:latin typeface="Cambria Math" panose="02040503050406030204" pitchFamily="18" charset="0"/>
                          </a:rPr>
                          <m:t>𝓁</m:t>
                        </m:r>
                      </m:sub>
                    </m:sSub>
                    <m:r>
                      <a:rPr kumimoji="1" lang="en-US" altLang="zh-CN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d>
                      <m:dPr>
                        <m:begChr m:val="{"/>
                        <m:endChr m:val="}"/>
                        <m:ctrlPr>
                          <a:rPr kumimoji="1" lang="en-US" altLang="zh-CN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0,0,0,1</m:t>
                        </m:r>
                      </m:e>
                    </m:d>
                    <m:r>
                      <a:rPr kumimoji="1" lang="en-US" altLang="zh-CN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, </m:t>
                    </m:r>
                    <m:r>
                      <a:rPr kumimoji="1" lang="en-US" altLang="zh-CN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kumimoji="1" lang="en-US" altLang="zh-CN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=0.5</m:t>
                    </m:r>
                  </m:oMath>
                </a14:m>
                <a:endParaRPr kumimoji="1" lang="en-US" altLang="zh-CN" sz="1600" dirty="0"/>
              </a:p>
              <a:p>
                <a:r>
                  <a:rPr kumimoji="1" lang="en-US" altLang="zh-CN" sz="1600" dirty="0"/>
                  <a:t>        APPNP:  </a:t>
                </a:r>
                <a14:m>
                  <m:oMath xmlns:m="http://schemas.openxmlformats.org/officeDocument/2006/math">
                    <m:r>
                      <a:rPr kumimoji="1" lang="en-US" altLang="zh-CN" sz="1600" b="1" i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kumimoji="1" lang="en-US" altLang="zh-CN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16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kumimoji="1" lang="zh-CN" altLang="en-US" sz="1600" b="0" i="1" smtClean="0">
                            <a:latin typeface="Cambria Math" panose="02040503050406030204" pitchFamily="18" charset="0"/>
                          </a:rPr>
                          <m:t>𝓁</m:t>
                        </m:r>
                      </m:sub>
                    </m:sSub>
                    <m:r>
                      <a:rPr kumimoji="1" lang="en-US" altLang="zh-CN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kumimoji="1" lang="en-US" altLang="zh-CN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sSup>
                      <m:sSupPr>
                        <m:ctrlPr>
                          <a:rPr kumimoji="1" lang="en-US" altLang="zh-CN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16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(1−</m:t>
                        </m:r>
                        <m:r>
                          <a:rPr kumimoji="1" lang="en-US" altLang="zh-CN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kumimoji="1" lang="en-US" altLang="zh-CN" sz="16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kumimoji="1" lang="en-US" altLang="zh-CN" sz="1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ℓ</m:t>
                        </m:r>
                      </m:sup>
                    </m:sSup>
                    <m:r>
                      <a:rPr kumimoji="1" lang="en-US" altLang="zh-CN" sz="1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kumimoji="1" lang="en-US" altLang="zh-CN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kumimoji="1" lang="en-US" altLang="zh-CN" sz="1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kumimoji="1" lang="en-US" altLang="zh-CN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0.5</m:t>
                    </m:r>
                  </m:oMath>
                </a14:m>
                <a:endParaRPr kumimoji="1" lang="en-US" altLang="zh-CN" sz="1600" b="0" dirty="0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C0733783-7567-4486-97CA-3E50D682CA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1238" y="5617430"/>
                <a:ext cx="3709059" cy="593560"/>
              </a:xfrm>
              <a:prstGeom prst="rect">
                <a:avLst/>
              </a:prstGeom>
              <a:blipFill>
                <a:blip r:embed="rId6"/>
                <a:stretch>
                  <a:fillRect l="-987" t="-3061" b="-122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2752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Freeform 18"/>
          <p:cNvSpPr/>
          <p:nvPr/>
        </p:nvSpPr>
        <p:spPr bwMode="auto">
          <a:xfrm flipH="1">
            <a:off x="2021465" y="3707868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solidFill>
            <a:schemeClr val="bg1">
              <a:lumMod val="50000"/>
            </a:schemeClr>
          </a:solidFill>
          <a:ln w="26988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3" name="Freeform 18"/>
          <p:cNvSpPr/>
          <p:nvPr/>
        </p:nvSpPr>
        <p:spPr bwMode="auto">
          <a:xfrm flipH="1">
            <a:off x="2689855" y="4305450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4" name="Freeform 18"/>
          <p:cNvSpPr/>
          <p:nvPr/>
        </p:nvSpPr>
        <p:spPr bwMode="auto">
          <a:xfrm flipH="1">
            <a:off x="2612077" y="338577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5" name="Freeform 18"/>
          <p:cNvSpPr/>
          <p:nvPr/>
        </p:nvSpPr>
        <p:spPr bwMode="auto">
          <a:xfrm flipH="1">
            <a:off x="3331929" y="4666386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6" name="Freeform 18"/>
          <p:cNvSpPr/>
          <p:nvPr/>
        </p:nvSpPr>
        <p:spPr bwMode="auto">
          <a:xfrm flipH="1">
            <a:off x="3331929" y="3876572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8" name="Freeform 18"/>
          <p:cNvSpPr/>
          <p:nvPr/>
        </p:nvSpPr>
        <p:spPr bwMode="auto">
          <a:xfrm flipH="1">
            <a:off x="3331929" y="324670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9" name="Freeform 18"/>
          <p:cNvSpPr/>
          <p:nvPr/>
        </p:nvSpPr>
        <p:spPr bwMode="auto">
          <a:xfrm flipH="1">
            <a:off x="3326838" y="2651084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36" name="Freeform 18"/>
          <p:cNvSpPr/>
          <p:nvPr/>
        </p:nvSpPr>
        <p:spPr bwMode="auto">
          <a:xfrm>
            <a:off x="5971733" y="404114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37" name="Freeform 18"/>
          <p:cNvSpPr/>
          <p:nvPr/>
        </p:nvSpPr>
        <p:spPr bwMode="auto">
          <a:xfrm>
            <a:off x="5713127" y="3664740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0" name="Freeform 18"/>
          <p:cNvSpPr/>
          <p:nvPr/>
        </p:nvSpPr>
        <p:spPr bwMode="auto">
          <a:xfrm>
            <a:off x="4920109" y="4471736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1" name="Freeform 18"/>
          <p:cNvSpPr/>
          <p:nvPr/>
        </p:nvSpPr>
        <p:spPr bwMode="auto">
          <a:xfrm>
            <a:off x="4985514" y="3979128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4" name="Freeform 18"/>
          <p:cNvSpPr/>
          <p:nvPr/>
        </p:nvSpPr>
        <p:spPr bwMode="auto">
          <a:xfrm>
            <a:off x="4904869" y="3502097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7" name="Freeform 18"/>
          <p:cNvSpPr/>
          <p:nvPr/>
        </p:nvSpPr>
        <p:spPr bwMode="auto">
          <a:xfrm>
            <a:off x="5870128" y="4893176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8" name="Freeform 18"/>
          <p:cNvSpPr/>
          <p:nvPr/>
        </p:nvSpPr>
        <p:spPr bwMode="auto">
          <a:xfrm>
            <a:off x="5850917" y="453582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52" name="Freeform 18"/>
          <p:cNvSpPr/>
          <p:nvPr/>
        </p:nvSpPr>
        <p:spPr bwMode="auto">
          <a:xfrm>
            <a:off x="5341744" y="5202636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68" name="Freeform 18"/>
          <p:cNvSpPr/>
          <p:nvPr/>
        </p:nvSpPr>
        <p:spPr bwMode="auto">
          <a:xfrm>
            <a:off x="5711441" y="318880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69" name="Freeform 18"/>
          <p:cNvSpPr/>
          <p:nvPr/>
        </p:nvSpPr>
        <p:spPr bwMode="auto">
          <a:xfrm>
            <a:off x="5878920" y="2796525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73" name="Freeform 18"/>
          <p:cNvSpPr/>
          <p:nvPr/>
        </p:nvSpPr>
        <p:spPr bwMode="auto">
          <a:xfrm>
            <a:off x="4920167" y="3005503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76" name="Freeform 18"/>
          <p:cNvSpPr/>
          <p:nvPr/>
        </p:nvSpPr>
        <p:spPr bwMode="auto">
          <a:xfrm>
            <a:off x="5165277" y="2393217"/>
            <a:ext cx="180000" cy="180000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78" name="文本框 277"/>
          <p:cNvSpPr txBox="1"/>
          <p:nvPr/>
        </p:nvSpPr>
        <p:spPr>
          <a:xfrm>
            <a:off x="6503670" y="1867851"/>
            <a:ext cx="2316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0" dirty="0">
                <a:latin typeface="Candara" panose="020E0502030303020204" pitchFamily="34" charset="0"/>
                <a:ea typeface="微软雅黑" panose="020B0503020204020204" pitchFamily="34" charset="-122"/>
              </a:rPr>
              <a:t>feature vector</a:t>
            </a:r>
          </a:p>
        </p:txBody>
      </p:sp>
      <p:sp>
        <p:nvSpPr>
          <p:cNvPr id="1025" name="任意多边形 1024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0" t="0" r="0" b="0"/>
            <a:pathLst/>
          </a:custGeom>
          <a:noFill/>
          <a:ln w="9525">
            <a:noFill/>
          </a:ln>
        </p:spPr>
      </p:sp>
      <p:sp>
        <p:nvSpPr>
          <p:cNvPr id="16" name="文本框 15"/>
          <p:cNvSpPr txBox="1"/>
          <p:nvPr/>
        </p:nvSpPr>
        <p:spPr>
          <a:xfrm>
            <a:off x="688254" y="3468568"/>
            <a:ext cx="1974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0" dirty="0">
                <a:latin typeface="Candara" panose="020E0502030303020204" pitchFamily="34" charset="0"/>
                <a:ea typeface="微软雅黑" panose="020B0503020204020204" pitchFamily="34" charset="-122"/>
                <a:sym typeface="+mn-ea"/>
              </a:rPr>
              <a:t>training node</a:t>
            </a:r>
            <a:endParaRPr lang="zh-CN" altLang="en-US" sz="1800" b="0" dirty="0">
              <a:latin typeface="Candara" panose="020E0502030303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47659056-41D3-4E15-9891-49900FA5D13B}"/>
                  </a:ext>
                </a:extLst>
              </p:cNvPr>
              <p:cNvSpPr/>
              <p:nvPr/>
            </p:nvSpPr>
            <p:spPr>
              <a:xfrm>
                <a:off x="6640195" y="5338368"/>
                <a:ext cx="94814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𝐗</m:t>
                      </m:r>
                      <m:r>
                        <a:rPr kumimoji="1"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[:,0]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47659056-41D3-4E15-9891-49900FA5D1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0195" y="5338368"/>
                <a:ext cx="948145" cy="400110"/>
              </a:xfrm>
              <a:prstGeom prst="rect">
                <a:avLst/>
              </a:prstGeom>
              <a:blipFill>
                <a:blip r:embed="rId3"/>
                <a:stretch>
                  <a:fillRect b="-169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5" name="表格 14">
            <a:extLst>
              <a:ext uri="{FF2B5EF4-FFF2-40B4-BE49-F238E27FC236}">
                <a16:creationId xmlns:a16="http://schemas.microsoft.com/office/drawing/2014/main" id="{1F1CC5EF-4A17-4229-B947-15655E568A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57674"/>
              </p:ext>
            </p:extLst>
          </p:nvPr>
        </p:nvGraphicFramePr>
        <p:xfrm>
          <a:off x="6761422" y="2393217"/>
          <a:ext cx="597984" cy="28800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7984">
                  <a:extLst>
                    <a:ext uri="{9D8B030D-6E8A-4147-A177-3AD203B41FA5}">
                      <a16:colId xmlns:a16="http://schemas.microsoft.com/office/drawing/2014/main" val="3149267108"/>
                    </a:ext>
                  </a:extLst>
                </a:gridCol>
              </a:tblGrid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0.003</a:t>
                      </a:r>
                      <a:endParaRPr lang="zh-CN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2539008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0.09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4024599"/>
                  </a:ext>
                </a:extLst>
              </a:tr>
              <a:tr h="82285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/>
                        <a:t>…</a:t>
                      </a:r>
                      <a:endParaRPr lang="zh-CN" altLang="en-US" sz="2000" dirty="0"/>
                    </a:p>
                  </a:txBody>
                  <a:tcPr vert="eaVert"/>
                </a:tc>
                <a:extLst>
                  <a:ext uri="{0D108BD9-81ED-4DB2-BD59-A6C34878D82A}">
                    <a16:rowId xmlns:a16="http://schemas.microsoft.com/office/drawing/2014/main" val="4175281337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0.5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4479538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0.001</a:t>
                      </a:r>
                      <a:endParaRPr lang="zh-CN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7123946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0.1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2139794"/>
                  </a:ext>
                </a:extLst>
              </a:tr>
            </a:tbl>
          </a:graphicData>
        </a:graphic>
      </p:graphicFrame>
      <p:graphicFrame>
        <p:nvGraphicFramePr>
          <p:cNvPr id="25" name="表格 24">
            <a:extLst>
              <a:ext uri="{FF2B5EF4-FFF2-40B4-BE49-F238E27FC236}">
                <a16:creationId xmlns:a16="http://schemas.microsoft.com/office/drawing/2014/main" id="{2E6E7B28-45E3-4BDB-A545-A13BEDD645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079042"/>
              </p:ext>
            </p:extLst>
          </p:nvPr>
        </p:nvGraphicFramePr>
        <p:xfrm>
          <a:off x="8308523" y="2399568"/>
          <a:ext cx="597984" cy="28800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7984">
                  <a:extLst>
                    <a:ext uri="{9D8B030D-6E8A-4147-A177-3AD203B41FA5}">
                      <a16:colId xmlns:a16="http://schemas.microsoft.com/office/drawing/2014/main" val="3149267108"/>
                    </a:ext>
                  </a:extLst>
                </a:gridCol>
              </a:tblGrid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0.009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2539008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0.002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4024599"/>
                  </a:ext>
                </a:extLst>
              </a:tr>
              <a:tr h="82285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/>
                        <a:t>…</a:t>
                      </a:r>
                      <a:endParaRPr lang="zh-CN" altLang="en-US" sz="2000" dirty="0"/>
                    </a:p>
                  </a:txBody>
                  <a:tcPr vert="eaVert"/>
                </a:tc>
                <a:extLst>
                  <a:ext uri="{0D108BD9-81ED-4DB2-BD59-A6C34878D82A}">
                    <a16:rowId xmlns:a16="http://schemas.microsoft.com/office/drawing/2014/main" val="4175281337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0.01</a:t>
                      </a:r>
                      <a:endParaRPr lang="zh-CN" altLang="en-US" sz="1200" dirty="0"/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4479538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0.001</a:t>
                      </a:r>
                      <a:endParaRPr lang="zh-CN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7123946"/>
                  </a:ext>
                </a:extLst>
              </a:tr>
              <a:tr h="41142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/>
                        <a:t>0.002</a:t>
                      </a:r>
                      <a:endParaRPr lang="zh-CN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2139794"/>
                  </a:ext>
                </a:extLst>
              </a:tr>
            </a:tbl>
          </a:graphicData>
        </a:graphic>
      </p:graphicFrame>
      <p:sp>
        <p:nvSpPr>
          <p:cNvPr id="26" name="文本框 25">
            <a:extLst>
              <a:ext uri="{FF2B5EF4-FFF2-40B4-BE49-F238E27FC236}">
                <a16:creationId xmlns:a16="http://schemas.microsoft.com/office/drawing/2014/main" id="{4B82D841-494B-45B5-9680-217F7EBDF847}"/>
              </a:ext>
            </a:extLst>
          </p:cNvPr>
          <p:cNvSpPr txBox="1"/>
          <p:nvPr/>
        </p:nvSpPr>
        <p:spPr>
          <a:xfrm>
            <a:off x="7578825" y="5295433"/>
            <a:ext cx="432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/>
              <a:t>…</a:t>
            </a:r>
            <a:endParaRPr kumimoji="1" lang="zh-CN" alt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84286CD4-90A2-47C3-8612-5104245D4BA4}"/>
                  </a:ext>
                </a:extLst>
              </p:cNvPr>
              <p:cNvSpPr/>
              <p:nvPr/>
            </p:nvSpPr>
            <p:spPr>
              <a:xfrm>
                <a:off x="8043610" y="5338368"/>
                <a:ext cx="112780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𝐗</m:t>
                      </m:r>
                      <m:r>
                        <a:rPr kumimoji="1"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[:,−1]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84286CD4-90A2-47C3-8612-5104245D4B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3610" y="5338368"/>
                <a:ext cx="1127809" cy="400110"/>
              </a:xfrm>
              <a:prstGeom prst="rect">
                <a:avLst/>
              </a:prstGeom>
              <a:blipFill>
                <a:blip r:embed="rId4"/>
                <a:stretch>
                  <a:fillRect b="-169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5" name="标题 1">
            <a:extLst>
              <a:ext uri="{FF2B5EF4-FFF2-40B4-BE49-F238E27FC236}">
                <a16:creationId xmlns:a16="http://schemas.microsoft.com/office/drawing/2014/main" id="{380C40AA-35A1-4974-B092-B8951E867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398" y="140048"/>
            <a:ext cx="7750074" cy="1128712"/>
          </a:xfrm>
        </p:spPr>
        <p:txBody>
          <a:bodyPr/>
          <a:lstStyle/>
          <a:p>
            <a:r>
              <a:rPr kumimoji="1" lang="en-US" altLang="zh-CN" sz="3200" dirty="0"/>
              <a:t>Bidirectional Propagation</a:t>
            </a:r>
            <a:endParaRPr kumimoji="1"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908896656"/>
      </p:ext>
    </p:extLst>
  </p:cSld>
  <p:clrMapOvr>
    <a:masterClrMapping/>
  </p:clrMapOvr>
</p:sld>
</file>

<file path=ppt/theme/theme1.xml><?xml version="1.0" encoding="utf-8"?>
<a:theme xmlns:a="http://schemas.openxmlformats.org/drawingml/2006/main" name="CAS">
  <a:themeElements>
    <a:clrScheme name="CAS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CAS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AS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S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S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S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S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S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89119</TotalTime>
  <Words>558</Words>
  <Application>Microsoft Office PowerPoint</Application>
  <PresentationFormat>全屏显示(4:3)</PresentationFormat>
  <Paragraphs>226</Paragraphs>
  <Slides>16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8" baseType="lpstr">
      <vt:lpstr>NimbusRomNo9L-Regu</vt:lpstr>
      <vt:lpstr>宋体</vt:lpstr>
      <vt:lpstr>Arial</vt:lpstr>
      <vt:lpstr>Arial Black</vt:lpstr>
      <vt:lpstr>Calibri</vt:lpstr>
      <vt:lpstr>Cambria Math</vt:lpstr>
      <vt:lpstr>Candara</vt:lpstr>
      <vt:lpstr>Comic Sans MS</vt:lpstr>
      <vt:lpstr>Corbel</vt:lpstr>
      <vt:lpstr>Times New Roman</vt:lpstr>
      <vt:lpstr>Wingdings</vt:lpstr>
      <vt:lpstr>CAS</vt:lpstr>
      <vt:lpstr> Scalable Graph Neural Networks via Bidirectional Propagation </vt:lpstr>
      <vt:lpstr>Existing works</vt:lpstr>
      <vt:lpstr>Existing works</vt:lpstr>
      <vt:lpstr>Existing works</vt:lpstr>
      <vt:lpstr>Graph Neural Networks via Bidirectional Propagation</vt:lpstr>
      <vt:lpstr>Graph Neural Networks via Bidirectional Propagation</vt:lpstr>
      <vt:lpstr>Graph Neural Networks via Bidirectional Propagation</vt:lpstr>
      <vt:lpstr>Graph Neural Networks via Bidirectional Propagation</vt:lpstr>
      <vt:lpstr>Bidirectional Propagation</vt:lpstr>
      <vt:lpstr>Bidirectional Propagation</vt:lpstr>
      <vt:lpstr>Bidirectional Propagation</vt:lpstr>
      <vt:lpstr>Bidirectional Propagation</vt:lpstr>
      <vt:lpstr>Bidirectional Propagation</vt:lpstr>
      <vt:lpstr>Bidirectional Propagation</vt:lpstr>
      <vt:lpstr>Experiments</vt:lpstr>
      <vt:lpstr>Thank you!</vt:lpstr>
    </vt:vector>
  </TitlesOfParts>
  <Company>CAS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L.Su</dc:creator>
  <cp:lastModifiedBy>Administrator</cp:lastModifiedBy>
  <cp:revision>5837</cp:revision>
  <cp:lastPrinted>2020-07-30T01:34:34Z</cp:lastPrinted>
  <dcterms:created xsi:type="dcterms:W3CDTF">2009-06-29T05:49:26Z</dcterms:created>
  <dcterms:modified xsi:type="dcterms:W3CDTF">2020-10-20T13:38:58Z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